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6858000" cx="12192000"/>
  <p:notesSz cx="6858000" cy="9144000"/>
  <p:embeddedFontLst>
    <p:embeddedFont>
      <p:font typeface="Nunito SemiBold"/>
      <p:regular r:id="rId30"/>
      <p:bold r:id="rId31"/>
      <p:italic r:id="rId32"/>
      <p:boldItalic r:id="rId33"/>
    </p:embeddedFont>
    <p:embeddedFont>
      <p:font typeface="Nuni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NunitoSemiBold-bold.fntdata"/><Relationship Id="rId30" Type="http://schemas.openxmlformats.org/officeDocument/2006/relationships/font" Target="fonts/NunitoSemiBold-regular.fntdata"/><Relationship Id="rId11" Type="http://schemas.openxmlformats.org/officeDocument/2006/relationships/slide" Target="slides/slide7.xml"/><Relationship Id="rId33" Type="http://schemas.openxmlformats.org/officeDocument/2006/relationships/font" Target="fonts/NunitoSemiBold-boldItalic.fntdata"/><Relationship Id="rId10" Type="http://schemas.openxmlformats.org/officeDocument/2006/relationships/slide" Target="slides/slide6.xml"/><Relationship Id="rId32" Type="http://schemas.openxmlformats.org/officeDocument/2006/relationships/font" Target="fonts/NunitoSemiBold-italic.fntdata"/><Relationship Id="rId13" Type="http://schemas.openxmlformats.org/officeDocument/2006/relationships/slide" Target="slides/slide9.xml"/><Relationship Id="rId35" Type="http://schemas.openxmlformats.org/officeDocument/2006/relationships/font" Target="fonts/Nunito-bold.fntdata"/><Relationship Id="rId12" Type="http://schemas.openxmlformats.org/officeDocument/2006/relationships/slide" Target="slides/slide8.xml"/><Relationship Id="rId34" Type="http://schemas.openxmlformats.org/officeDocument/2006/relationships/font" Target="fonts/Nunito-regular.fntdata"/><Relationship Id="rId15" Type="http://schemas.openxmlformats.org/officeDocument/2006/relationships/slide" Target="slides/slide11.xml"/><Relationship Id="rId37" Type="http://schemas.openxmlformats.org/officeDocument/2006/relationships/font" Target="fonts/Nunito-boldItalic.fntdata"/><Relationship Id="rId14" Type="http://schemas.openxmlformats.org/officeDocument/2006/relationships/slide" Target="slides/slide10.xml"/><Relationship Id="rId36" Type="http://schemas.openxmlformats.org/officeDocument/2006/relationships/font" Target="fonts/Nunito-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c74934ca5_0_1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 name="Google Shape;231;gdc74934ca5_0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ccdc13e2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9" name="Google Shape;239;gdccdc13e2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c74934ca5_0_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8" name="Google Shape;248;gdc74934ca5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dc74934ca5_0_1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6" name="Google Shape;256;gdc74934ca5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6b9a44265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4" name="Google Shape;264;gd6b9a44265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c74934ca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7" name="Google Shape;287;gdc74934ca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dcfad5dcd2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5" name="Google Shape;295;gdcfad5dcd2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dc74934ca5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3" name="Google Shape;303;gdc74934ca5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dc74934ca5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1" name="Google Shape;311;gdc74934ca5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dc74934ca5_0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9" name="Google Shape;319;gdc74934ca5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dd1dc4d6b7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7" name="Google Shape;327;gdd1dc4d6b7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de8bc73ac6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5" name="Google Shape;335;gde8bc73ac6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de8bc73ac6_1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3" name="Google Shape;343;gde8bc73ac6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de8bc73ac6_1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1" name="Google Shape;351;gde8bc73ac6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de8bc73ac6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9" name="Google Shape;359;gde8bc73ac6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7" name="Google Shape;36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82ca5392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gd82ca5392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62dd1a0b4_0_4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 name="Google Shape;182;gd62dd1a0b4_0_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c74934ca5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gdc74934ca5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c74934ca5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8" name="Google Shape;198;gdc74934ca5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dc74934ca5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7" name="Google Shape;207;gdc74934ca5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62dd1a0b4_0_4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5" name="Google Shape;215;gd62dd1a0b4_0_4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c74934ca5_0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 name="Google Shape;223;gdc74934ca5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hyperlink" Target="https://docs.google.com/spreadsheets/d/1qFs3lTNqzcLhCK9kEeNjTC-uKnia4Xf3ZDfiw9qf5oI/edit#gid=0" TargetMode="External"/><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hyperlink" Target="https://docs.google.com/spreadsheets/d/1_j8HrI4elFqVb8eaAVJQ59RQBWeatYLzpZzL2e2o03c/edit#gid=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hyperlink" Target="https://docs.google.com/document/d/1CAm6l7NGo9LA1zVw-BX8t1UlDCTcQjpo2imjPfJvIMI"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hyperlink" Target="mailto:k.nyawallow@kokonetworks.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5821525" y="2738150"/>
            <a:ext cx="61326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Disaster Recovery Strategy</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2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34" name="Google Shape;234;p2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Risk Assessment</a:t>
            </a:r>
            <a:endParaRPr/>
          </a:p>
        </p:txBody>
      </p:sp>
      <p:sp>
        <p:nvSpPr>
          <p:cNvPr id="235" name="Google Shape;235;p28"/>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1600"/>
              <a:t>Risk Assessment Steps:</a:t>
            </a:r>
            <a:endParaRPr b="1" sz="1600"/>
          </a:p>
          <a:p>
            <a:pPr indent="0" lvl="0" marL="0" rtl="0" algn="l">
              <a:spcBef>
                <a:spcPts val="0"/>
              </a:spcBef>
              <a:spcAft>
                <a:spcPts val="0"/>
              </a:spcAft>
              <a:buNone/>
            </a:pPr>
            <a:r>
              <a:t/>
            </a:r>
            <a:endParaRPr sz="1600"/>
          </a:p>
          <a:p>
            <a:pPr indent="0" lvl="0" marL="0" rtl="0" algn="l">
              <a:spcBef>
                <a:spcPts val="0"/>
              </a:spcBef>
              <a:spcAft>
                <a:spcPts val="0"/>
              </a:spcAft>
              <a:buClr>
                <a:schemeClr val="dk1"/>
              </a:buClr>
              <a:buSzPts val="1100"/>
              <a:buFont typeface="Arial"/>
              <a:buNone/>
            </a:pPr>
            <a:r>
              <a:rPr lang="en-US" sz="1600"/>
              <a:t>The following steps will be followed in this assessment:</a:t>
            </a:r>
            <a:endParaRPr sz="1600"/>
          </a:p>
          <a:p>
            <a:pPr indent="-330200" lvl="0" marL="457200" rtl="0" algn="l">
              <a:spcBef>
                <a:spcPts val="0"/>
              </a:spcBef>
              <a:spcAft>
                <a:spcPts val="0"/>
              </a:spcAft>
              <a:buSzPts val="1600"/>
              <a:buAutoNum type="arabicPeriod"/>
            </a:pPr>
            <a:r>
              <a:rPr b="1" lang="en-US" sz="1600"/>
              <a:t>Identify the hazards:</a:t>
            </a:r>
            <a:r>
              <a:rPr lang="en-US" sz="1600"/>
              <a:t> Identify any potential hazards that, if they were to occur, would negatively influence the KOKO’s ability to conduct business. Potential hazards include network outages, cyberattacks, power failure etc.</a:t>
            </a:r>
            <a:endParaRPr sz="1600"/>
          </a:p>
          <a:p>
            <a:pPr indent="-330200" lvl="0" marL="457200" rtl="0" algn="l">
              <a:spcBef>
                <a:spcPts val="0"/>
              </a:spcBef>
              <a:spcAft>
                <a:spcPts val="0"/>
              </a:spcAft>
              <a:buSzPts val="1600"/>
              <a:buAutoNum type="arabicPeriod"/>
            </a:pPr>
            <a:r>
              <a:rPr b="1" lang="en-US" sz="1600"/>
              <a:t>Determine vulnerable systems:</a:t>
            </a:r>
            <a:r>
              <a:rPr lang="en-US" sz="1600"/>
              <a:t> Determine which systems would be negatively influenced if the risk came to fruition. These can include critical infrastructure, IT systems, business operations etc.</a:t>
            </a:r>
            <a:endParaRPr sz="1600"/>
          </a:p>
          <a:p>
            <a:pPr indent="-330200" lvl="0" marL="457200" rtl="0" algn="l">
              <a:spcBef>
                <a:spcPts val="0"/>
              </a:spcBef>
              <a:spcAft>
                <a:spcPts val="0"/>
              </a:spcAft>
              <a:buSzPts val="1600"/>
              <a:buAutoNum type="arabicPeriod"/>
            </a:pPr>
            <a:r>
              <a:rPr b="1" lang="en-US" sz="1600"/>
              <a:t>Evaluate the risks and develop control measures:</a:t>
            </a:r>
            <a:r>
              <a:rPr lang="en-US" sz="1600"/>
              <a:t> Identify how hazards will impact KOKO systems and the measures that can be put into place to minimize or eliminate the effect of these hazards. Potential hazards include system outages, notification system failure etc.</a:t>
            </a:r>
            <a:endParaRPr sz="1600"/>
          </a:p>
          <a:p>
            <a:pPr indent="-330200" lvl="0" marL="457200" rtl="0" algn="l">
              <a:spcBef>
                <a:spcPts val="0"/>
              </a:spcBef>
              <a:spcAft>
                <a:spcPts val="0"/>
              </a:spcAft>
              <a:buSzPts val="1600"/>
              <a:buAutoNum type="arabicPeriod"/>
            </a:pPr>
            <a:r>
              <a:rPr b="1" lang="en-US" sz="1600"/>
              <a:t>Document the findings:</a:t>
            </a:r>
            <a:r>
              <a:rPr lang="en-US" sz="1600"/>
              <a:t> Document the risk assessment findings. This should include details on potential hazards, their associated risks and plans to prevent the hazards.</a:t>
            </a:r>
            <a:endParaRPr sz="1600"/>
          </a:p>
        </p:txBody>
      </p:sp>
      <p:sp>
        <p:nvSpPr>
          <p:cNvPr id="236" name="Google Shape;236;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2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42" name="Google Shape;242;p29"/>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Risk Assessment</a:t>
            </a:r>
            <a:endParaRPr/>
          </a:p>
        </p:txBody>
      </p:sp>
      <p:sp>
        <p:nvSpPr>
          <p:cNvPr id="243" name="Google Shape;243;p29"/>
          <p:cNvSpPr txBox="1"/>
          <p:nvPr>
            <p:ph idx="1" type="subTitle"/>
          </p:nvPr>
        </p:nvSpPr>
        <p:spPr>
          <a:xfrm>
            <a:off x="458725" y="1332471"/>
            <a:ext cx="11274600" cy="1049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1600"/>
              <a:t>Risk Assessment Matrix:</a:t>
            </a:r>
            <a:endParaRPr b="1"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 </a:t>
            </a:r>
            <a:r>
              <a:rPr lang="en-US" sz="1600" u="sng">
                <a:solidFill>
                  <a:schemeClr val="hlink"/>
                </a:solidFill>
                <a:hlinkClick r:id="rId4"/>
              </a:rPr>
              <a:t>Risk Assessment Form</a:t>
            </a:r>
            <a:r>
              <a:rPr lang="en-US" sz="1600"/>
              <a:t> ]</a:t>
            </a:r>
            <a:endParaRPr sz="1600"/>
          </a:p>
        </p:txBody>
      </p:sp>
      <p:sp>
        <p:nvSpPr>
          <p:cNvPr id="244" name="Google Shape;244;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45" name="Google Shape;245;p29"/>
          <p:cNvPicPr preferRelativeResize="0"/>
          <p:nvPr/>
        </p:nvPicPr>
        <p:blipFill>
          <a:blip r:embed="rId5">
            <a:alphaModFix/>
          </a:blip>
          <a:stretch>
            <a:fillRect/>
          </a:stretch>
        </p:blipFill>
        <p:spPr>
          <a:xfrm>
            <a:off x="4155300" y="1701821"/>
            <a:ext cx="5575465" cy="417162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51" name="Google Shape;251;p3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B</a:t>
            </a:r>
            <a:r>
              <a:rPr lang="en-US"/>
              <a:t>usiness Impact Analysis (BIA)</a:t>
            </a:r>
            <a:endParaRPr/>
          </a:p>
        </p:txBody>
      </p:sp>
      <p:sp>
        <p:nvSpPr>
          <p:cNvPr id="252" name="Google Shape;252;p30"/>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A business impact analysis (BIA) is a process that analyzes mission-critical business functions and identifies and quantifies the potential impact a loss of those functions, e.g. operational or financial, may have on the organization, KOKO Networks in this case.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The result of conducting the BIA process is a business impact analysis report, which describes the potential risks specific to KOKO Networks.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The BIA will serve as one of the starting points for forming  the DR strategy. Through the BIA, we’ll be able to examine each KOKO system’s recovery time objectives (RTOs) and recovery point objectives (RPOs), which are the maximum amount of time it can take to recover from an incident and the extent of data it can afford to lose, respectively.</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The BIA for this project will be limited in scope. It will modified to concentrate on the technical aspects of KOKO systems, and evaluate their impact on other systems, as well as KOKO business operations.</a:t>
            </a:r>
            <a:endParaRPr sz="1600"/>
          </a:p>
          <a:p>
            <a:pPr indent="0" lvl="0" marL="0" rtl="0" algn="l">
              <a:spcBef>
                <a:spcPts val="0"/>
              </a:spcBef>
              <a:spcAft>
                <a:spcPts val="0"/>
              </a:spcAft>
              <a:buNone/>
            </a:pPr>
            <a:r>
              <a:t/>
            </a:r>
            <a:endParaRPr sz="1600"/>
          </a:p>
          <a:p>
            <a:pPr indent="0" lvl="0" marL="0" rtl="0" algn="l">
              <a:spcBef>
                <a:spcPts val="0"/>
              </a:spcBef>
              <a:spcAft>
                <a:spcPts val="0"/>
              </a:spcAft>
              <a:buClr>
                <a:schemeClr val="dk1"/>
              </a:buClr>
              <a:buSzPts val="1100"/>
              <a:buFont typeface="Arial"/>
              <a:buNone/>
            </a:pPr>
            <a:r>
              <a:rPr lang="en-US" sz="1600"/>
              <a:t>[ </a:t>
            </a:r>
            <a:r>
              <a:rPr lang="en-US" sz="1600" u="sng">
                <a:solidFill>
                  <a:schemeClr val="hlink"/>
                </a:solidFill>
                <a:hlinkClick r:id="rId4"/>
              </a:rPr>
              <a:t>KOKO Systems BIA questionnaires</a:t>
            </a:r>
            <a:r>
              <a:rPr lang="en-US" sz="1600"/>
              <a:t> ]</a:t>
            </a:r>
            <a:endParaRPr sz="1600"/>
          </a:p>
        </p:txBody>
      </p:sp>
      <p:sp>
        <p:nvSpPr>
          <p:cNvPr id="253" name="Google Shape;253;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59" name="Google Shape;259;p3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Business Impact Analysis (BIA)</a:t>
            </a:r>
            <a:endParaRPr/>
          </a:p>
        </p:txBody>
      </p:sp>
      <p:sp>
        <p:nvSpPr>
          <p:cNvPr id="260" name="Google Shape;260;p31"/>
          <p:cNvSpPr txBox="1"/>
          <p:nvPr>
            <p:ph idx="1" type="subTitle"/>
          </p:nvPr>
        </p:nvSpPr>
        <p:spPr>
          <a:xfrm>
            <a:off x="458725" y="1332475"/>
            <a:ext cx="11274600" cy="50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600"/>
              <a:t>KOKO BIA questionnaire template:</a:t>
            </a:r>
            <a:endParaRPr b="1" sz="1600"/>
          </a:p>
          <a:p>
            <a:pPr indent="0" lvl="0" marL="0" rtl="0" algn="l">
              <a:spcBef>
                <a:spcPts val="0"/>
              </a:spcBef>
              <a:spcAft>
                <a:spcPts val="0"/>
              </a:spcAft>
              <a:buNone/>
            </a:pPr>
            <a:r>
              <a:t/>
            </a:r>
            <a:endParaRPr sz="1600"/>
          </a:p>
          <a:p>
            <a:pPr indent="-330200" lvl="0" marL="457200" rtl="0" algn="l">
              <a:spcBef>
                <a:spcPts val="0"/>
              </a:spcBef>
              <a:spcAft>
                <a:spcPts val="0"/>
              </a:spcAft>
              <a:buSzPts val="1600"/>
              <a:buAutoNum type="arabicPeriod"/>
            </a:pPr>
            <a:r>
              <a:rPr lang="en-US" sz="1600"/>
              <a:t>System name:	Enter the system's name.</a:t>
            </a:r>
            <a:endParaRPr sz="1600"/>
          </a:p>
          <a:p>
            <a:pPr indent="-330200" lvl="0" marL="457200" rtl="0" algn="l">
              <a:spcBef>
                <a:spcPts val="0"/>
              </a:spcBef>
              <a:spcAft>
                <a:spcPts val="0"/>
              </a:spcAft>
              <a:buSzPts val="1600"/>
              <a:buAutoNum type="arabicPeriod"/>
            </a:pPr>
            <a:r>
              <a:rPr lang="en-US" sz="1600"/>
              <a:t>System owner:	Enter the name of the organization running the system, e.g. KOKO Networks, AWS.</a:t>
            </a:r>
            <a:endParaRPr sz="1600"/>
          </a:p>
          <a:p>
            <a:pPr indent="-330200" lvl="0" marL="457200" rtl="0" algn="l">
              <a:spcBef>
                <a:spcPts val="0"/>
              </a:spcBef>
              <a:spcAft>
                <a:spcPts val="0"/>
              </a:spcAft>
              <a:buSzPts val="1600"/>
              <a:buAutoNum type="arabicPeriod"/>
            </a:pPr>
            <a:r>
              <a:rPr lang="en-US" sz="1600"/>
              <a:t>Business operations: Name the KOKO business units the system supports, e.g. network operations, fuel operations.</a:t>
            </a:r>
            <a:endParaRPr sz="1600"/>
          </a:p>
          <a:p>
            <a:pPr indent="-330200" lvl="0" marL="457200" rtl="0" algn="l">
              <a:spcBef>
                <a:spcPts val="0"/>
              </a:spcBef>
              <a:spcAft>
                <a:spcPts val="0"/>
              </a:spcAft>
              <a:buSzPts val="1600"/>
              <a:buAutoNum type="arabicPeriod"/>
            </a:pPr>
            <a:r>
              <a:rPr lang="en-US" sz="1600"/>
              <a:t>System activities: Describe the principal activities the system performs, e.g. processing payments, sending SMS.</a:t>
            </a:r>
            <a:endParaRPr sz="1600"/>
          </a:p>
          <a:p>
            <a:pPr indent="-330200" lvl="0" marL="457200" rtl="0" algn="l">
              <a:spcBef>
                <a:spcPts val="0"/>
              </a:spcBef>
              <a:spcAft>
                <a:spcPts val="0"/>
              </a:spcAft>
              <a:buSzPts val="1600"/>
              <a:buAutoNum type="arabicPeriod"/>
            </a:pPr>
            <a:r>
              <a:rPr lang="en-US" sz="1600"/>
              <a:t>Priority ranking: Enter a number here for subjective ranking of the system and it's importance to KOKO businesses (Low -1, Medium - 2, High - 3, Critical - 4).</a:t>
            </a:r>
            <a:endParaRPr sz="1600"/>
          </a:p>
          <a:p>
            <a:pPr indent="-330200" lvl="0" marL="457200" rtl="0" algn="l">
              <a:spcBef>
                <a:spcPts val="0"/>
              </a:spcBef>
              <a:spcAft>
                <a:spcPts val="0"/>
              </a:spcAft>
              <a:buSzPts val="1600"/>
              <a:buAutoNum type="arabicPeriod"/>
            </a:pPr>
            <a:r>
              <a:rPr lang="en-US" sz="1600"/>
              <a:t>System depends on: Enter names of other systems the system depends on for normal operations.</a:t>
            </a:r>
            <a:endParaRPr sz="1600"/>
          </a:p>
          <a:p>
            <a:pPr indent="-330200" lvl="0" marL="457200" rtl="0" algn="l">
              <a:spcBef>
                <a:spcPts val="0"/>
              </a:spcBef>
              <a:spcAft>
                <a:spcPts val="0"/>
              </a:spcAft>
              <a:buSzPts val="1600"/>
              <a:buAutoNum type="arabicPeriod"/>
            </a:pPr>
            <a:r>
              <a:rPr lang="en-US" sz="1600"/>
              <a:t>System required by: Enter names of other systems that depend on the system for normal operations.</a:t>
            </a:r>
            <a:endParaRPr sz="1600"/>
          </a:p>
          <a:p>
            <a:pPr indent="-330200" lvl="0" marL="457200" rtl="0" algn="l">
              <a:spcBef>
                <a:spcPts val="0"/>
              </a:spcBef>
              <a:spcAft>
                <a:spcPts val="0"/>
              </a:spcAft>
              <a:buSzPts val="1600"/>
              <a:buAutoNum type="arabicPeriod"/>
            </a:pPr>
            <a:r>
              <a:rPr lang="en-US" sz="1600"/>
              <a:t>Recovery time objective (RTO): Enter a time frame in hours e.g. 1 hour, 24 hours; it describes the time a parent system has to return to business almost as usual following a disruption.</a:t>
            </a:r>
            <a:endParaRPr sz="1600"/>
          </a:p>
          <a:p>
            <a:pPr indent="-330200" lvl="0" marL="457200" rtl="0" algn="l">
              <a:spcBef>
                <a:spcPts val="0"/>
              </a:spcBef>
              <a:spcAft>
                <a:spcPts val="0"/>
              </a:spcAft>
              <a:buSzPts val="1600"/>
              <a:buAutoNum type="arabicPeriod"/>
            </a:pPr>
            <a:r>
              <a:rPr lang="en-US" sz="1600"/>
              <a:t>Recovery point objective (RPO): Enter a time frame in hours e.g. 1 hour, 24 hours; this is a point in time marking an acceptable loss of parent system data following a disruption.</a:t>
            </a:r>
            <a:endParaRPr sz="1600"/>
          </a:p>
          <a:p>
            <a:pPr indent="-330200" lvl="0" marL="457200" rtl="0" algn="l">
              <a:spcBef>
                <a:spcPts val="0"/>
              </a:spcBef>
              <a:spcAft>
                <a:spcPts val="0"/>
              </a:spcAft>
              <a:buSzPts val="1600"/>
              <a:buAutoNum type="arabicPeriod"/>
            </a:pPr>
            <a:r>
              <a:rPr lang="en-US" sz="1600"/>
              <a:t>Recovery strategy: Enter specific actions taken to recover to a business almost as usual state.</a:t>
            </a:r>
            <a:endParaRPr sz="1600"/>
          </a:p>
        </p:txBody>
      </p:sp>
      <p:sp>
        <p:nvSpPr>
          <p:cNvPr id="261" name="Google Shape;261;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67" name="Google Shape;267;p3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Systems Map</a:t>
            </a:r>
            <a:endParaRPr/>
          </a:p>
        </p:txBody>
      </p:sp>
      <p:sp>
        <p:nvSpPr>
          <p:cNvPr id="268" name="Google Shape;268;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69" name="Google Shape;269;p32"/>
          <p:cNvPicPr preferRelativeResize="0"/>
          <p:nvPr/>
        </p:nvPicPr>
        <p:blipFill>
          <a:blip r:embed="rId4">
            <a:alphaModFix/>
          </a:blip>
          <a:stretch>
            <a:fillRect/>
          </a:stretch>
        </p:blipFill>
        <p:spPr>
          <a:xfrm>
            <a:off x="2297125" y="1040025"/>
            <a:ext cx="7655148" cy="5292824"/>
          </a:xfrm>
          <a:prstGeom prst="rect">
            <a:avLst/>
          </a:prstGeom>
          <a:noFill/>
          <a:ln>
            <a:noFill/>
          </a:ln>
        </p:spPr>
      </p:pic>
      <p:sp>
        <p:nvSpPr>
          <p:cNvPr id="270" name="Google Shape;270;p32"/>
          <p:cNvSpPr/>
          <p:nvPr/>
        </p:nvSpPr>
        <p:spPr>
          <a:xfrm>
            <a:off x="2399275" y="1462220"/>
            <a:ext cx="3573300" cy="2677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2"/>
          <p:cNvSpPr/>
          <p:nvPr/>
        </p:nvSpPr>
        <p:spPr>
          <a:xfrm>
            <a:off x="2986225" y="4200075"/>
            <a:ext cx="3521700" cy="64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2"/>
          <p:cNvSpPr/>
          <p:nvPr/>
        </p:nvSpPr>
        <p:spPr>
          <a:xfrm>
            <a:off x="2986225" y="4878850"/>
            <a:ext cx="3140700" cy="1134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2"/>
          <p:cNvSpPr/>
          <p:nvPr/>
        </p:nvSpPr>
        <p:spPr>
          <a:xfrm>
            <a:off x="6042725" y="1365425"/>
            <a:ext cx="3266100" cy="1054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2"/>
          <p:cNvSpPr/>
          <p:nvPr/>
        </p:nvSpPr>
        <p:spPr>
          <a:xfrm>
            <a:off x="6042600" y="2485775"/>
            <a:ext cx="3266100" cy="3136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2"/>
          <p:cNvSpPr/>
          <p:nvPr/>
        </p:nvSpPr>
        <p:spPr>
          <a:xfrm>
            <a:off x="137025" y="1966775"/>
            <a:ext cx="1874100" cy="3912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unito"/>
                <a:ea typeface="Nunito"/>
                <a:cs typeface="Nunito"/>
                <a:sym typeface="Nunito"/>
              </a:rPr>
              <a:t>Manufacturing</a:t>
            </a:r>
            <a:endParaRPr>
              <a:solidFill>
                <a:schemeClr val="lt1"/>
              </a:solidFill>
              <a:latin typeface="Nunito"/>
              <a:ea typeface="Nunito"/>
              <a:cs typeface="Nunito"/>
              <a:sym typeface="Nunito"/>
            </a:endParaRPr>
          </a:p>
        </p:txBody>
      </p:sp>
      <p:cxnSp>
        <p:nvCxnSpPr>
          <p:cNvPr id="276" name="Google Shape;276;p32"/>
          <p:cNvCxnSpPr>
            <a:stCxn id="275" idx="3"/>
            <a:endCxn id="270" idx="1"/>
          </p:cNvCxnSpPr>
          <p:nvPr/>
        </p:nvCxnSpPr>
        <p:spPr>
          <a:xfrm>
            <a:off x="2011125" y="2162375"/>
            <a:ext cx="388200" cy="638400"/>
          </a:xfrm>
          <a:prstGeom prst="curvedConnector3">
            <a:avLst>
              <a:gd fmla="val 49994" name="adj1"/>
            </a:avLst>
          </a:prstGeom>
          <a:noFill/>
          <a:ln cap="flat" cmpd="sng" w="19050">
            <a:solidFill>
              <a:schemeClr val="dk2"/>
            </a:solidFill>
            <a:prstDash val="solid"/>
            <a:round/>
            <a:headEnd len="med" w="med" type="none"/>
            <a:tailEnd len="med" w="med" type="none"/>
          </a:ln>
        </p:spPr>
      </p:cxnSp>
      <p:sp>
        <p:nvSpPr>
          <p:cNvPr id="277" name="Google Shape;277;p32"/>
          <p:cNvSpPr/>
          <p:nvPr/>
        </p:nvSpPr>
        <p:spPr>
          <a:xfrm>
            <a:off x="137025" y="3923250"/>
            <a:ext cx="1874100" cy="3912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unito"/>
                <a:ea typeface="Nunito"/>
                <a:cs typeface="Nunito"/>
                <a:sym typeface="Nunito"/>
              </a:rPr>
              <a:t>KOKO Ads</a:t>
            </a:r>
            <a:endParaRPr>
              <a:solidFill>
                <a:schemeClr val="lt1"/>
              </a:solidFill>
              <a:latin typeface="Nunito"/>
              <a:ea typeface="Nunito"/>
              <a:cs typeface="Nunito"/>
              <a:sym typeface="Nunito"/>
            </a:endParaRPr>
          </a:p>
        </p:txBody>
      </p:sp>
      <p:cxnSp>
        <p:nvCxnSpPr>
          <p:cNvPr id="278" name="Google Shape;278;p32"/>
          <p:cNvCxnSpPr>
            <a:stCxn id="277" idx="3"/>
            <a:endCxn id="271" idx="1"/>
          </p:cNvCxnSpPr>
          <p:nvPr/>
        </p:nvCxnSpPr>
        <p:spPr>
          <a:xfrm>
            <a:off x="2011125" y="4118850"/>
            <a:ext cx="975000" cy="403200"/>
          </a:xfrm>
          <a:prstGeom prst="curvedConnector3">
            <a:avLst>
              <a:gd fmla="val 50005" name="adj1"/>
            </a:avLst>
          </a:prstGeom>
          <a:noFill/>
          <a:ln cap="flat" cmpd="sng" w="19050">
            <a:solidFill>
              <a:schemeClr val="dk2"/>
            </a:solidFill>
            <a:prstDash val="solid"/>
            <a:round/>
            <a:headEnd len="med" w="med" type="none"/>
            <a:tailEnd len="med" w="med" type="none"/>
          </a:ln>
        </p:spPr>
      </p:cxnSp>
      <p:sp>
        <p:nvSpPr>
          <p:cNvPr id="279" name="Google Shape;279;p32"/>
          <p:cNvSpPr/>
          <p:nvPr/>
        </p:nvSpPr>
        <p:spPr>
          <a:xfrm>
            <a:off x="93775" y="5622275"/>
            <a:ext cx="1874100" cy="3912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unito"/>
                <a:ea typeface="Nunito"/>
                <a:cs typeface="Nunito"/>
                <a:sym typeface="Nunito"/>
              </a:rPr>
              <a:t>BI Tools</a:t>
            </a:r>
            <a:endParaRPr>
              <a:solidFill>
                <a:schemeClr val="lt1"/>
              </a:solidFill>
              <a:latin typeface="Nunito"/>
              <a:ea typeface="Nunito"/>
              <a:cs typeface="Nunito"/>
              <a:sym typeface="Nunito"/>
            </a:endParaRPr>
          </a:p>
        </p:txBody>
      </p:sp>
      <p:cxnSp>
        <p:nvCxnSpPr>
          <p:cNvPr id="280" name="Google Shape;280;p32"/>
          <p:cNvCxnSpPr>
            <a:stCxn id="279" idx="3"/>
            <a:endCxn id="272" idx="1"/>
          </p:cNvCxnSpPr>
          <p:nvPr/>
        </p:nvCxnSpPr>
        <p:spPr>
          <a:xfrm flipH="1" rot="10800000">
            <a:off x="1967875" y="5446175"/>
            <a:ext cx="1018500" cy="371700"/>
          </a:xfrm>
          <a:prstGeom prst="curvedConnector3">
            <a:avLst>
              <a:gd fmla="val 49993" name="adj1"/>
            </a:avLst>
          </a:prstGeom>
          <a:noFill/>
          <a:ln cap="flat" cmpd="sng" w="19050">
            <a:solidFill>
              <a:schemeClr val="dk2"/>
            </a:solidFill>
            <a:prstDash val="solid"/>
            <a:round/>
            <a:headEnd len="med" w="med" type="none"/>
            <a:tailEnd len="med" w="med" type="none"/>
          </a:ln>
        </p:spPr>
      </p:cxnSp>
      <p:sp>
        <p:nvSpPr>
          <p:cNvPr id="281" name="Google Shape;281;p32"/>
          <p:cNvSpPr/>
          <p:nvPr/>
        </p:nvSpPr>
        <p:spPr>
          <a:xfrm>
            <a:off x="9859050" y="1365425"/>
            <a:ext cx="1874100" cy="391200"/>
          </a:xfrm>
          <a:prstGeom prst="roundRect">
            <a:avLst>
              <a:gd fmla="val 16667"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unito"/>
                <a:ea typeface="Nunito"/>
                <a:cs typeface="Nunito"/>
                <a:sym typeface="Nunito"/>
              </a:rPr>
              <a:t>Maintenance</a:t>
            </a:r>
            <a:endParaRPr>
              <a:solidFill>
                <a:schemeClr val="lt1"/>
              </a:solidFill>
              <a:latin typeface="Nunito"/>
              <a:ea typeface="Nunito"/>
              <a:cs typeface="Nunito"/>
              <a:sym typeface="Nunito"/>
            </a:endParaRPr>
          </a:p>
        </p:txBody>
      </p:sp>
      <p:cxnSp>
        <p:nvCxnSpPr>
          <p:cNvPr id="282" name="Google Shape;282;p32"/>
          <p:cNvCxnSpPr>
            <a:stCxn id="273" idx="3"/>
            <a:endCxn id="281" idx="1"/>
          </p:cNvCxnSpPr>
          <p:nvPr/>
        </p:nvCxnSpPr>
        <p:spPr>
          <a:xfrm flipH="1" rot="10800000">
            <a:off x="9308825" y="1561175"/>
            <a:ext cx="550200" cy="331500"/>
          </a:xfrm>
          <a:prstGeom prst="curvedConnector3">
            <a:avLst>
              <a:gd fmla="val 50002" name="adj1"/>
            </a:avLst>
          </a:prstGeom>
          <a:noFill/>
          <a:ln cap="flat" cmpd="sng" w="19050">
            <a:solidFill>
              <a:schemeClr val="dk2"/>
            </a:solidFill>
            <a:prstDash val="solid"/>
            <a:round/>
            <a:headEnd len="med" w="med" type="none"/>
            <a:tailEnd len="med" w="med" type="none"/>
          </a:ln>
        </p:spPr>
      </p:cxnSp>
      <p:sp>
        <p:nvSpPr>
          <p:cNvPr id="283" name="Google Shape;283;p32"/>
          <p:cNvSpPr/>
          <p:nvPr/>
        </p:nvSpPr>
        <p:spPr>
          <a:xfrm>
            <a:off x="9859050" y="5121875"/>
            <a:ext cx="1874100" cy="391200"/>
          </a:xfrm>
          <a:prstGeom prst="roundRect">
            <a:avLst>
              <a:gd fmla="val 16667"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unito"/>
                <a:ea typeface="Nunito"/>
                <a:cs typeface="Nunito"/>
                <a:sym typeface="Nunito"/>
              </a:rPr>
              <a:t>Distribution</a:t>
            </a:r>
            <a:endParaRPr>
              <a:solidFill>
                <a:schemeClr val="lt1"/>
              </a:solidFill>
              <a:latin typeface="Nunito"/>
              <a:ea typeface="Nunito"/>
              <a:cs typeface="Nunito"/>
              <a:sym typeface="Nunito"/>
            </a:endParaRPr>
          </a:p>
        </p:txBody>
      </p:sp>
      <p:cxnSp>
        <p:nvCxnSpPr>
          <p:cNvPr id="284" name="Google Shape;284;p32"/>
          <p:cNvCxnSpPr>
            <a:stCxn id="283" idx="1"/>
            <a:endCxn id="274" idx="3"/>
          </p:cNvCxnSpPr>
          <p:nvPr/>
        </p:nvCxnSpPr>
        <p:spPr>
          <a:xfrm rot="10800000">
            <a:off x="9308850" y="4054175"/>
            <a:ext cx="550200" cy="1263300"/>
          </a:xfrm>
          <a:prstGeom prst="curvedConnector3">
            <a:avLst>
              <a:gd fmla="val 50014" name="adj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3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90" name="Google Shape;290;p3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Systems Map</a:t>
            </a:r>
            <a:endParaRPr/>
          </a:p>
        </p:txBody>
      </p:sp>
      <p:sp>
        <p:nvSpPr>
          <p:cNvPr id="291" name="Google Shape;291;p33"/>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KOKO systems are technology related infrastructure that support KOKO business operations. </a:t>
            </a:r>
            <a:endParaRPr sz="1600"/>
          </a:p>
          <a:p>
            <a:pPr indent="0" lvl="0" marL="0" rtl="0" algn="l">
              <a:spcBef>
                <a:spcPts val="0"/>
              </a:spcBef>
              <a:spcAft>
                <a:spcPts val="0"/>
              </a:spcAft>
              <a:buNone/>
            </a:pPr>
            <a:r>
              <a:rPr lang="en-US" sz="1600"/>
              <a:t>They support the following business operations:</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AutoNum type="arabicPeriod"/>
            </a:pPr>
            <a:r>
              <a:rPr lang="en-US" sz="1600"/>
              <a:t>Network Operations</a:t>
            </a:r>
            <a:endParaRPr sz="1600"/>
          </a:p>
          <a:p>
            <a:pPr indent="-330200" lvl="0" marL="457200" rtl="0" algn="l">
              <a:spcBef>
                <a:spcPts val="0"/>
              </a:spcBef>
              <a:spcAft>
                <a:spcPts val="0"/>
              </a:spcAft>
              <a:buSzPts val="1600"/>
              <a:buAutoNum type="arabicPeriod"/>
            </a:pPr>
            <a:r>
              <a:rPr lang="en-US" sz="1600"/>
              <a:t>Fuel Operations</a:t>
            </a:r>
            <a:endParaRPr sz="1600"/>
          </a:p>
          <a:p>
            <a:pPr indent="-330200" lvl="0" marL="457200" rtl="0" algn="l">
              <a:spcBef>
                <a:spcPts val="0"/>
              </a:spcBef>
              <a:spcAft>
                <a:spcPts val="0"/>
              </a:spcAft>
              <a:buSzPts val="1600"/>
              <a:buAutoNum type="arabicPeriod"/>
            </a:pPr>
            <a:r>
              <a:rPr lang="en-US" sz="1600"/>
              <a:t>Cooker Operations</a:t>
            </a:r>
            <a:endParaRPr sz="1600"/>
          </a:p>
          <a:p>
            <a:pPr indent="-330200" lvl="0" marL="457200" rtl="0" algn="l">
              <a:spcBef>
                <a:spcPts val="0"/>
              </a:spcBef>
              <a:spcAft>
                <a:spcPts val="0"/>
              </a:spcAft>
              <a:buSzPts val="1600"/>
              <a:buAutoNum type="arabicPeriod"/>
            </a:pPr>
            <a:r>
              <a:rPr lang="en-US" sz="1600"/>
              <a:t>Customer Sales</a:t>
            </a:r>
            <a:endParaRPr sz="1600"/>
          </a:p>
          <a:p>
            <a:pPr indent="-330200" lvl="0" marL="457200" rtl="0" algn="l">
              <a:spcBef>
                <a:spcPts val="0"/>
              </a:spcBef>
              <a:spcAft>
                <a:spcPts val="0"/>
              </a:spcAft>
              <a:buSzPts val="1600"/>
              <a:buAutoNum type="arabicPeriod"/>
            </a:pPr>
            <a:r>
              <a:rPr lang="en-US" sz="1600"/>
              <a:t>Customer Care</a:t>
            </a:r>
            <a:endParaRPr sz="1600"/>
          </a:p>
          <a:p>
            <a:pPr indent="-330200" lvl="0" marL="457200" rtl="0" algn="l">
              <a:spcBef>
                <a:spcPts val="0"/>
              </a:spcBef>
              <a:spcAft>
                <a:spcPts val="0"/>
              </a:spcAft>
              <a:buSzPts val="1600"/>
              <a:buAutoNum type="arabicPeriod"/>
            </a:pPr>
            <a:r>
              <a:rPr lang="en-US" sz="1600"/>
              <a:t>Agent Network</a:t>
            </a:r>
            <a:endParaRPr sz="1600"/>
          </a:p>
          <a:p>
            <a:pPr indent="0" lvl="0" marL="0" rtl="0" algn="l">
              <a:spcBef>
                <a:spcPts val="0"/>
              </a:spcBef>
              <a:spcAft>
                <a:spcPts val="0"/>
              </a:spcAft>
              <a:buNone/>
            </a:pPr>
            <a:r>
              <a:t/>
            </a:r>
            <a:endParaRPr sz="1600"/>
          </a:p>
        </p:txBody>
      </p:sp>
      <p:sp>
        <p:nvSpPr>
          <p:cNvPr id="292" name="Google Shape;292;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3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98" name="Google Shape;298;p3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Systems</a:t>
            </a:r>
            <a:endParaRPr/>
          </a:p>
        </p:txBody>
      </p:sp>
      <p:sp>
        <p:nvSpPr>
          <p:cNvPr id="299" name="Google Shape;299;p34"/>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There are 4 types of KOKO systems based on their deployment location:</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AutoNum type="arabicPeriod"/>
            </a:pPr>
            <a:r>
              <a:rPr lang="en-US" sz="1600"/>
              <a:t>Cloud systems</a:t>
            </a:r>
            <a:endParaRPr sz="1600"/>
          </a:p>
          <a:p>
            <a:pPr indent="-330200" lvl="0" marL="457200" rtl="0" algn="l">
              <a:spcBef>
                <a:spcPts val="0"/>
              </a:spcBef>
              <a:spcAft>
                <a:spcPts val="0"/>
              </a:spcAft>
              <a:buSzPts val="1600"/>
              <a:buAutoNum type="arabicPeriod"/>
            </a:pPr>
            <a:r>
              <a:rPr lang="en-US" sz="1600"/>
              <a:t>Field systems</a:t>
            </a:r>
            <a:endParaRPr sz="1600"/>
          </a:p>
          <a:p>
            <a:pPr indent="-330200" lvl="0" marL="457200" rtl="0" algn="l">
              <a:spcBef>
                <a:spcPts val="0"/>
              </a:spcBef>
              <a:spcAft>
                <a:spcPts val="0"/>
              </a:spcAft>
              <a:buSzPts val="1600"/>
              <a:buAutoNum type="arabicPeriod"/>
            </a:pPr>
            <a:r>
              <a:rPr lang="en-US" sz="1600"/>
              <a:t>Mobile systems</a:t>
            </a:r>
            <a:endParaRPr sz="1600"/>
          </a:p>
          <a:p>
            <a:pPr indent="-330200" lvl="0" marL="457200" rtl="0" algn="l">
              <a:spcBef>
                <a:spcPts val="0"/>
              </a:spcBef>
              <a:spcAft>
                <a:spcPts val="0"/>
              </a:spcAft>
              <a:buSzPts val="1600"/>
              <a:buAutoNum type="arabicPeriod"/>
            </a:pPr>
            <a:r>
              <a:rPr lang="en-US" sz="1600"/>
              <a:t>Vendor systems</a:t>
            </a:r>
            <a:endParaRPr sz="1600"/>
          </a:p>
        </p:txBody>
      </p:sp>
      <p:sp>
        <p:nvSpPr>
          <p:cNvPr id="300" name="Google Shape;300;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3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06" name="Google Shape;306;p3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Cloud</a:t>
            </a:r>
            <a:r>
              <a:rPr lang="en-US"/>
              <a:t> Systems</a:t>
            </a:r>
            <a:endParaRPr/>
          </a:p>
        </p:txBody>
      </p:sp>
      <p:sp>
        <p:nvSpPr>
          <p:cNvPr id="307" name="Google Shape;307;p35"/>
          <p:cNvSpPr txBox="1"/>
          <p:nvPr>
            <p:ph idx="1" type="subTitle"/>
          </p:nvPr>
        </p:nvSpPr>
        <p:spPr>
          <a:xfrm>
            <a:off x="458725" y="1332475"/>
            <a:ext cx="11274600" cy="50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Cloud systems are hosted on Cloud based servers. KOKO cloud systems are hosted on Amazon Web Services (AWS).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They include the following:</a:t>
            </a:r>
            <a:endParaRPr sz="1600"/>
          </a:p>
          <a:p>
            <a:pPr indent="-330200" lvl="0" marL="457200" rtl="0" algn="l">
              <a:lnSpc>
                <a:spcPct val="100000"/>
              </a:lnSpc>
              <a:spcBef>
                <a:spcPts val="0"/>
              </a:spcBef>
              <a:spcAft>
                <a:spcPts val="0"/>
              </a:spcAft>
              <a:buSzPts val="1600"/>
              <a:buAutoNum type="arabicPeriod"/>
            </a:pPr>
            <a:r>
              <a:rPr lang="en-US" sz="1600">
                <a:solidFill>
                  <a:srgbClr val="000000"/>
                </a:solidFill>
                <a:latin typeface="Nunito SemiBold"/>
                <a:ea typeface="Nunito SemiBold"/>
                <a:cs typeface="Nunito SemiBold"/>
                <a:sym typeface="Nunito SemiBold"/>
              </a:rPr>
              <a:t>KOKO Core</a:t>
            </a:r>
            <a:endParaRPr sz="1600">
              <a:solidFill>
                <a:srgbClr val="000000"/>
              </a:solidFill>
              <a:latin typeface="Nunito SemiBold"/>
              <a:ea typeface="Nunito SemiBold"/>
              <a:cs typeface="Nunito SemiBold"/>
              <a:sym typeface="Nunito SemiBold"/>
            </a:endParaRPr>
          </a:p>
          <a:p>
            <a:pPr indent="-330200" lvl="0" marL="457200" rtl="0" algn="l">
              <a:lnSpc>
                <a:spcPct val="100000"/>
              </a:lnSpc>
              <a:spcBef>
                <a:spcPts val="0"/>
              </a:spcBef>
              <a:spcAft>
                <a:spcPts val="0"/>
              </a:spcAft>
              <a:buClr>
                <a:srgbClr val="000000"/>
              </a:buClr>
              <a:buSzPts val="1600"/>
              <a:buAutoNum type="arabicPeriod"/>
            </a:pPr>
            <a:r>
              <a:rPr lang="en-US" sz="1600">
                <a:latin typeface="Nunito SemiBold"/>
                <a:ea typeface="Nunito SemiBold"/>
                <a:cs typeface="Nunito SemiBold"/>
                <a:sym typeface="Nunito SemiBold"/>
              </a:rPr>
              <a:t>KOKO ERP</a:t>
            </a:r>
            <a:endParaRPr sz="1600">
              <a:latin typeface="Nunito SemiBold"/>
              <a:ea typeface="Nunito SemiBold"/>
              <a:cs typeface="Nunito SemiBold"/>
              <a:sym typeface="Nunito SemiBold"/>
            </a:endParaRPr>
          </a:p>
          <a:p>
            <a:pPr indent="-330200" lvl="0" marL="457200" rtl="0" algn="l">
              <a:lnSpc>
                <a:spcPct val="100000"/>
              </a:lnSpc>
              <a:spcBef>
                <a:spcPts val="0"/>
              </a:spcBef>
              <a:spcAft>
                <a:spcPts val="0"/>
              </a:spcAft>
              <a:buSzPts val="1600"/>
              <a:buAutoNum type="arabicPeriod"/>
            </a:pPr>
            <a:r>
              <a:rPr lang="en-US" sz="1600">
                <a:latin typeface="Nunito SemiBold"/>
                <a:ea typeface="Nunito SemiBold"/>
                <a:cs typeface="Nunito SemiBold"/>
                <a:sym typeface="Nunito SemiBold"/>
              </a:rPr>
              <a:t>KOKO Message Brokers</a:t>
            </a:r>
            <a:endParaRPr sz="1600">
              <a:latin typeface="Nunito SemiBold"/>
              <a:ea typeface="Nunito SemiBold"/>
              <a:cs typeface="Nunito SemiBold"/>
              <a:sym typeface="Nunito SemiBold"/>
            </a:endParaRPr>
          </a:p>
          <a:p>
            <a:pPr indent="-330200" lvl="0" marL="457200" rtl="0" algn="l">
              <a:lnSpc>
                <a:spcPct val="100000"/>
              </a:lnSpc>
              <a:spcBef>
                <a:spcPts val="0"/>
              </a:spcBef>
              <a:spcAft>
                <a:spcPts val="0"/>
              </a:spcAft>
              <a:buSzPts val="1600"/>
              <a:buAutoNum type="arabicPeriod"/>
            </a:pPr>
            <a:r>
              <a:rPr lang="en-US" sz="1600">
                <a:solidFill>
                  <a:srgbClr val="000000"/>
                </a:solidFill>
                <a:latin typeface="Nunito SemiBold"/>
                <a:ea typeface="Nunito SemiBold"/>
                <a:cs typeface="Nunito SemiBold"/>
                <a:sym typeface="Nunito SemiBold"/>
              </a:rPr>
              <a:t>Notification Service</a:t>
            </a:r>
            <a:endParaRPr sz="1600">
              <a:solidFill>
                <a:srgbClr val="000000"/>
              </a:solidFill>
              <a:latin typeface="Nunito SemiBold"/>
              <a:ea typeface="Nunito SemiBold"/>
              <a:cs typeface="Nunito SemiBold"/>
              <a:sym typeface="Nunito SemiBold"/>
            </a:endParaRPr>
          </a:p>
          <a:p>
            <a:pPr indent="-330200" lvl="0" marL="457200" rtl="0" algn="l">
              <a:lnSpc>
                <a:spcPct val="100000"/>
              </a:lnSpc>
              <a:spcBef>
                <a:spcPts val="0"/>
              </a:spcBef>
              <a:spcAft>
                <a:spcPts val="0"/>
              </a:spcAft>
              <a:buSzPts val="1600"/>
              <a:buAutoNum type="arabicPeriod"/>
            </a:pPr>
            <a:r>
              <a:rPr lang="en-US" sz="1600">
                <a:latin typeface="Nunito SemiBold"/>
                <a:ea typeface="Nunito SemiBold"/>
                <a:cs typeface="Nunito SemiBold"/>
                <a:sym typeface="Nunito SemiBold"/>
              </a:rPr>
              <a:t>KOKO Ads Services</a:t>
            </a:r>
            <a:endParaRPr sz="1600">
              <a:solidFill>
                <a:srgbClr val="000000"/>
              </a:solidFill>
              <a:latin typeface="Nunito SemiBold"/>
              <a:ea typeface="Nunito SemiBold"/>
              <a:cs typeface="Nunito SemiBold"/>
              <a:sym typeface="Nunito SemiBold"/>
            </a:endParaRPr>
          </a:p>
          <a:p>
            <a:pPr indent="-330200" lvl="0" marL="457200" rtl="0" algn="l">
              <a:lnSpc>
                <a:spcPct val="100000"/>
              </a:lnSpc>
              <a:spcBef>
                <a:spcPts val="0"/>
              </a:spcBef>
              <a:spcAft>
                <a:spcPts val="0"/>
              </a:spcAft>
              <a:buSzPts val="1600"/>
              <a:buAutoNum type="arabicPeriod"/>
            </a:pPr>
            <a:r>
              <a:rPr lang="en-US" sz="1600">
                <a:solidFill>
                  <a:srgbClr val="000000"/>
                </a:solidFill>
                <a:latin typeface="Nunito SemiBold"/>
                <a:ea typeface="Nunito SemiBold"/>
                <a:cs typeface="Nunito SemiBold"/>
                <a:sym typeface="Nunito SemiBold"/>
              </a:rPr>
              <a:t>KOKO Consumer website</a:t>
            </a:r>
            <a:endParaRPr sz="1600">
              <a:solidFill>
                <a:srgbClr val="000000"/>
              </a:solidFill>
              <a:latin typeface="Nunito SemiBold"/>
              <a:ea typeface="Nunito SemiBold"/>
              <a:cs typeface="Nunito SemiBold"/>
              <a:sym typeface="Nunito SemiBold"/>
            </a:endParaRPr>
          </a:p>
          <a:p>
            <a:pPr indent="-330200" lvl="0" marL="457200" rtl="0" algn="l">
              <a:lnSpc>
                <a:spcPct val="100000"/>
              </a:lnSpc>
              <a:spcBef>
                <a:spcPts val="0"/>
              </a:spcBef>
              <a:spcAft>
                <a:spcPts val="0"/>
              </a:spcAft>
              <a:buClr>
                <a:srgbClr val="000000"/>
              </a:buClr>
              <a:buSzPts val="1600"/>
              <a:buAutoNum type="arabicPeriod"/>
            </a:pPr>
            <a:r>
              <a:rPr lang="en-US" sz="1600">
                <a:latin typeface="Nunito SemiBold"/>
                <a:ea typeface="Nunito SemiBold"/>
                <a:cs typeface="Nunito SemiBold"/>
                <a:sym typeface="Nunito SemiBold"/>
              </a:rPr>
              <a:t>Agent Application</a:t>
            </a:r>
            <a:endParaRPr sz="1600">
              <a:latin typeface="Nunito SemiBold"/>
              <a:ea typeface="Nunito SemiBold"/>
              <a:cs typeface="Nunito SemiBold"/>
              <a:sym typeface="Nunito SemiBold"/>
            </a:endParaRPr>
          </a:p>
          <a:p>
            <a:pPr indent="0" lvl="0" marL="0" rtl="0" algn="l">
              <a:lnSpc>
                <a:spcPct val="100000"/>
              </a:lnSpc>
              <a:spcBef>
                <a:spcPts val="0"/>
              </a:spcBef>
              <a:spcAft>
                <a:spcPts val="0"/>
              </a:spcAft>
              <a:buNone/>
            </a:pPr>
            <a:r>
              <a:t/>
            </a:r>
            <a:endParaRPr sz="1600">
              <a:latin typeface="Nunito SemiBold"/>
              <a:ea typeface="Nunito SemiBold"/>
              <a:cs typeface="Nunito SemiBold"/>
              <a:sym typeface="Nunito SemiBold"/>
            </a:endParaRPr>
          </a:p>
          <a:p>
            <a:pPr indent="0" lvl="0" marL="0" rtl="0" algn="l">
              <a:lnSpc>
                <a:spcPct val="100000"/>
              </a:lnSpc>
              <a:spcBef>
                <a:spcPts val="0"/>
              </a:spcBef>
              <a:spcAft>
                <a:spcPts val="0"/>
              </a:spcAft>
              <a:buNone/>
            </a:pPr>
            <a:r>
              <a:rPr lang="en-US" sz="1600">
                <a:latin typeface="Nunito SemiBold"/>
                <a:ea typeface="Nunito SemiBold"/>
                <a:cs typeface="Nunito SemiBold"/>
                <a:sym typeface="Nunito SemiBold"/>
              </a:rPr>
              <a:t>Vendor Systems</a:t>
            </a:r>
            <a:r>
              <a:rPr b="1" lang="en-US" sz="1600"/>
              <a:t> (Vendor system: out of scope)</a:t>
            </a:r>
            <a:r>
              <a:rPr lang="en-US" sz="1600">
                <a:latin typeface="Nunito SemiBold"/>
                <a:ea typeface="Nunito SemiBold"/>
                <a:cs typeface="Nunito SemiBold"/>
                <a:sym typeface="Nunito SemiBold"/>
              </a:rPr>
              <a:t>:</a:t>
            </a:r>
            <a:endParaRPr sz="1600">
              <a:latin typeface="Nunito SemiBold"/>
              <a:ea typeface="Nunito SemiBold"/>
              <a:cs typeface="Nunito SemiBold"/>
              <a:sym typeface="Nunito SemiBold"/>
            </a:endParaRPr>
          </a:p>
          <a:p>
            <a:pPr indent="-330200" lvl="0" marL="457200" rtl="0" algn="l">
              <a:lnSpc>
                <a:spcPct val="100000"/>
              </a:lnSpc>
              <a:spcBef>
                <a:spcPts val="0"/>
              </a:spcBef>
              <a:spcAft>
                <a:spcPts val="0"/>
              </a:spcAft>
              <a:buSzPts val="1600"/>
              <a:buFont typeface="Nunito SemiBold"/>
              <a:buAutoNum type="arabicPeriod"/>
            </a:pPr>
            <a:r>
              <a:rPr lang="en-US" sz="1600">
                <a:latin typeface="Nunito SemiBold"/>
                <a:ea typeface="Nunito SemiBold"/>
                <a:cs typeface="Nunito SemiBold"/>
                <a:sym typeface="Nunito SemiBold"/>
              </a:rPr>
              <a:t>Calltronics (Vendor)</a:t>
            </a:r>
            <a:endParaRPr sz="1600">
              <a:latin typeface="Nunito SemiBold"/>
              <a:ea typeface="Nunito SemiBold"/>
              <a:cs typeface="Nunito SemiBold"/>
              <a:sym typeface="Nunito SemiBold"/>
            </a:endParaRPr>
          </a:p>
          <a:p>
            <a:pPr indent="-330200" lvl="0" marL="457200" rtl="0" algn="l">
              <a:lnSpc>
                <a:spcPct val="100000"/>
              </a:lnSpc>
              <a:spcBef>
                <a:spcPts val="0"/>
              </a:spcBef>
              <a:spcAft>
                <a:spcPts val="0"/>
              </a:spcAft>
              <a:buSzPts val="1600"/>
              <a:buFont typeface="Nunito SemiBold"/>
              <a:buAutoNum type="arabicPeriod"/>
            </a:pPr>
            <a:r>
              <a:rPr lang="en-US" sz="1600">
                <a:latin typeface="Nunito SemiBold"/>
                <a:ea typeface="Nunito SemiBold"/>
                <a:cs typeface="Nunito SemiBold"/>
                <a:sym typeface="Nunito SemiBold"/>
              </a:rPr>
              <a:t>Safaricom</a:t>
            </a:r>
            <a:endParaRPr sz="1600">
              <a:latin typeface="Nunito SemiBold"/>
              <a:ea typeface="Nunito SemiBold"/>
              <a:cs typeface="Nunito SemiBold"/>
              <a:sym typeface="Nunito SemiBold"/>
            </a:endParaRPr>
          </a:p>
          <a:p>
            <a:pPr indent="-330200" lvl="0" marL="457200" rtl="0" algn="l">
              <a:lnSpc>
                <a:spcPct val="100000"/>
              </a:lnSpc>
              <a:spcBef>
                <a:spcPts val="0"/>
              </a:spcBef>
              <a:spcAft>
                <a:spcPts val="0"/>
              </a:spcAft>
              <a:buSzPts val="1600"/>
              <a:buFont typeface="Nunito SemiBold"/>
              <a:buAutoNum type="arabicPeriod"/>
            </a:pPr>
            <a:r>
              <a:rPr lang="en-US" sz="1600">
                <a:latin typeface="Nunito SemiBold"/>
                <a:ea typeface="Nunito SemiBold"/>
                <a:cs typeface="Nunito SemiBold"/>
                <a:sym typeface="Nunito SemiBold"/>
              </a:rPr>
              <a:t>Africa’s Talking</a:t>
            </a:r>
            <a:endParaRPr sz="1600">
              <a:latin typeface="Nunito SemiBold"/>
              <a:ea typeface="Nunito SemiBold"/>
              <a:cs typeface="Nunito SemiBold"/>
              <a:sym typeface="Nunito SemiBold"/>
            </a:endParaRPr>
          </a:p>
          <a:p>
            <a:pPr indent="-330200" lvl="0" marL="457200" rtl="0" algn="l">
              <a:lnSpc>
                <a:spcPct val="100000"/>
              </a:lnSpc>
              <a:spcBef>
                <a:spcPts val="0"/>
              </a:spcBef>
              <a:spcAft>
                <a:spcPts val="0"/>
              </a:spcAft>
              <a:buSzPts val="1600"/>
              <a:buFont typeface="Nunito SemiBold"/>
              <a:buAutoNum type="arabicPeriod"/>
            </a:pPr>
            <a:r>
              <a:rPr lang="en-US" sz="1600">
                <a:latin typeface="Nunito SemiBold"/>
                <a:ea typeface="Nunito SemiBold"/>
                <a:cs typeface="Nunito SemiBold"/>
                <a:sym typeface="Nunito SemiBold"/>
              </a:rPr>
              <a:t>Freshdesk</a:t>
            </a:r>
            <a:endParaRPr sz="1600">
              <a:latin typeface="Nunito SemiBold"/>
              <a:ea typeface="Nunito SemiBold"/>
              <a:cs typeface="Nunito SemiBold"/>
              <a:sym typeface="Nunito SemiBold"/>
            </a:endParaRPr>
          </a:p>
          <a:p>
            <a:pPr indent="-330200" lvl="0" marL="457200" rtl="0" algn="l">
              <a:lnSpc>
                <a:spcPct val="100000"/>
              </a:lnSpc>
              <a:spcBef>
                <a:spcPts val="0"/>
              </a:spcBef>
              <a:spcAft>
                <a:spcPts val="0"/>
              </a:spcAft>
              <a:buSzPts val="1600"/>
              <a:buFont typeface="Nunito SemiBold"/>
              <a:buAutoNum type="arabicPeriod"/>
            </a:pPr>
            <a:r>
              <a:rPr lang="en-US" sz="1600">
                <a:latin typeface="Nunito SemiBold"/>
                <a:ea typeface="Nunito SemiBold"/>
                <a:cs typeface="Nunito SemiBold"/>
                <a:sym typeface="Nunito SemiBold"/>
              </a:rPr>
              <a:t>Zendesk</a:t>
            </a:r>
            <a:endParaRPr sz="1600">
              <a:latin typeface="Nunito SemiBold"/>
              <a:ea typeface="Nunito SemiBold"/>
              <a:cs typeface="Nunito SemiBold"/>
              <a:sym typeface="Nunito SemiBold"/>
            </a:endParaRPr>
          </a:p>
          <a:p>
            <a:pPr indent="-330200" lvl="0" marL="457200" rtl="0" algn="l">
              <a:lnSpc>
                <a:spcPct val="100000"/>
              </a:lnSpc>
              <a:spcBef>
                <a:spcPts val="0"/>
              </a:spcBef>
              <a:spcAft>
                <a:spcPts val="0"/>
              </a:spcAft>
              <a:buSzPts val="1600"/>
              <a:buFont typeface="Nunito SemiBold"/>
              <a:buAutoNum type="arabicPeriod"/>
            </a:pPr>
            <a:r>
              <a:rPr b="1" lang="en-US" sz="1600"/>
              <a:t>AWS Services: </a:t>
            </a:r>
            <a:r>
              <a:rPr lang="en-US" sz="1500">
                <a:latin typeface="Nunito SemiBold"/>
                <a:ea typeface="Nunito SemiBold"/>
                <a:cs typeface="Nunito SemiBold"/>
                <a:sym typeface="Nunito SemiBold"/>
              </a:rPr>
              <a:t>EC2, RDS (Primary &amp; Read replicas)</a:t>
            </a:r>
            <a:r>
              <a:rPr lang="en-US" sz="1500">
                <a:solidFill>
                  <a:srgbClr val="000000"/>
                </a:solidFill>
                <a:latin typeface="Nunito SemiBold"/>
                <a:ea typeface="Nunito SemiBold"/>
                <a:cs typeface="Nunito SemiBold"/>
                <a:sym typeface="Nunito SemiBold"/>
              </a:rPr>
              <a:t>, Lambda, S3 Buckets, Glue &amp; Athena, Route 53, ElastiCache, Parameter Store</a:t>
            </a:r>
            <a:endParaRPr sz="1500">
              <a:solidFill>
                <a:srgbClr val="000000"/>
              </a:solidFill>
              <a:latin typeface="Nunito SemiBold"/>
              <a:ea typeface="Nunito SemiBold"/>
              <a:cs typeface="Nunito SemiBold"/>
              <a:sym typeface="Nunito SemiBold"/>
            </a:endParaRPr>
          </a:p>
          <a:p>
            <a:pPr indent="0" lvl="0" marL="457200" rtl="0" algn="l">
              <a:lnSpc>
                <a:spcPct val="100000"/>
              </a:lnSpc>
              <a:spcBef>
                <a:spcPts val="0"/>
              </a:spcBef>
              <a:spcAft>
                <a:spcPts val="0"/>
              </a:spcAft>
              <a:buNone/>
            </a:pPr>
            <a:r>
              <a:t/>
            </a:r>
            <a:endParaRPr sz="1600">
              <a:solidFill>
                <a:srgbClr val="000000"/>
              </a:solidFill>
              <a:latin typeface="Nunito SemiBold"/>
              <a:ea typeface="Nunito SemiBold"/>
              <a:cs typeface="Nunito SemiBold"/>
              <a:sym typeface="Nunito SemiBold"/>
            </a:endParaRPr>
          </a:p>
        </p:txBody>
      </p:sp>
      <p:sp>
        <p:nvSpPr>
          <p:cNvPr id="308" name="Google Shape;308;p3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3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14" name="Google Shape;314;p3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Field </a:t>
            </a:r>
            <a:r>
              <a:rPr lang="en-US"/>
              <a:t>Systems</a:t>
            </a:r>
            <a:endParaRPr/>
          </a:p>
        </p:txBody>
      </p:sp>
      <p:sp>
        <p:nvSpPr>
          <p:cNvPr id="315" name="Google Shape;315;p36"/>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Field based systems are software running on KOKO hardware</a:t>
            </a:r>
            <a:r>
              <a:rPr lang="en-US" sz="1600"/>
              <a:t>.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They include the following:</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AutoNum type="arabicPeriod"/>
            </a:pPr>
            <a:r>
              <a:rPr lang="en-US" sz="1600"/>
              <a:t>SDS application</a:t>
            </a:r>
            <a:endParaRPr sz="1600"/>
          </a:p>
          <a:p>
            <a:pPr indent="-330200" lvl="0" marL="457200" rtl="0" algn="l">
              <a:spcBef>
                <a:spcPts val="0"/>
              </a:spcBef>
              <a:spcAft>
                <a:spcPts val="0"/>
              </a:spcAft>
              <a:buSzPts val="1600"/>
              <a:buAutoNum type="arabicPeriod"/>
            </a:pPr>
            <a:r>
              <a:rPr lang="en-US" sz="1600"/>
              <a:t>STS application</a:t>
            </a:r>
            <a:endParaRPr sz="1600"/>
          </a:p>
          <a:p>
            <a:pPr indent="-330200" lvl="0" marL="457200" rtl="0" algn="l">
              <a:spcBef>
                <a:spcPts val="0"/>
              </a:spcBef>
              <a:spcAft>
                <a:spcPts val="0"/>
              </a:spcAft>
              <a:buSzPts val="1600"/>
              <a:buAutoNum type="arabicPeriod"/>
            </a:pPr>
            <a:r>
              <a:rPr lang="en-US" sz="1600"/>
              <a:t>KOKO Operator Application (KOA)</a:t>
            </a:r>
            <a:endParaRPr sz="1600"/>
          </a:p>
          <a:p>
            <a:pPr indent="-330200" lvl="0" marL="457200" rtl="0" algn="l">
              <a:spcBef>
                <a:spcPts val="0"/>
              </a:spcBef>
              <a:spcAft>
                <a:spcPts val="0"/>
              </a:spcAft>
              <a:buSzPts val="1600"/>
              <a:buAutoNum type="arabicPeriod"/>
            </a:pPr>
            <a:r>
              <a:rPr lang="en-US" sz="1600"/>
              <a:t>KP application</a:t>
            </a:r>
            <a:endParaRPr sz="1600"/>
          </a:p>
          <a:p>
            <a:pPr indent="-330200" lvl="0" marL="457200" rtl="0" algn="l">
              <a:spcBef>
                <a:spcPts val="0"/>
              </a:spcBef>
              <a:spcAft>
                <a:spcPts val="0"/>
              </a:spcAft>
              <a:buSzPts val="1600"/>
              <a:buAutoNum type="arabicPeriod"/>
            </a:pPr>
            <a:r>
              <a:rPr lang="en-US" sz="1600"/>
              <a:t>KOKO supply chain applications</a:t>
            </a:r>
            <a:endParaRPr sz="1600"/>
          </a:p>
        </p:txBody>
      </p:sp>
      <p:sp>
        <p:nvSpPr>
          <p:cNvPr id="316" name="Google Shape;316;p3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3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22" name="Google Shape;322;p3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Mobile </a:t>
            </a:r>
            <a:r>
              <a:rPr lang="en-US"/>
              <a:t>Systems</a:t>
            </a:r>
            <a:endParaRPr/>
          </a:p>
        </p:txBody>
      </p:sp>
      <p:sp>
        <p:nvSpPr>
          <p:cNvPr id="323" name="Google Shape;323;p37"/>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Field based systems are software running on customer facing mobile devices e.g. phones or tablets.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They include the following:</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AutoNum type="arabicPeriod"/>
            </a:pPr>
            <a:r>
              <a:rPr lang="en-US" sz="1600"/>
              <a:t>myKOKO application</a:t>
            </a:r>
            <a:endParaRPr sz="1600"/>
          </a:p>
        </p:txBody>
      </p:sp>
      <p:sp>
        <p:nvSpPr>
          <p:cNvPr id="324" name="Google Shape;324;p3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p>
            <a:pPr indent="-317500" lvl="0" marL="457200" rtl="0" algn="l">
              <a:lnSpc>
                <a:spcPct val="100000"/>
              </a:lnSpc>
              <a:spcBef>
                <a:spcPts val="1000"/>
              </a:spcBef>
              <a:spcAft>
                <a:spcPts val="0"/>
              </a:spcAft>
              <a:buSzPts val="1400"/>
              <a:buChar char="●"/>
            </a:pPr>
            <a:r>
              <a:rPr lang="en-US" sz="1400"/>
              <a:t>Introduction</a:t>
            </a:r>
            <a:endParaRPr sz="1400"/>
          </a:p>
          <a:p>
            <a:pPr indent="-317500" lvl="0" marL="457200" rtl="0" algn="l">
              <a:lnSpc>
                <a:spcPct val="100000"/>
              </a:lnSpc>
              <a:spcBef>
                <a:spcPts val="0"/>
              </a:spcBef>
              <a:spcAft>
                <a:spcPts val="0"/>
              </a:spcAft>
              <a:buSzPts val="1400"/>
              <a:buChar char="●"/>
            </a:pPr>
            <a:r>
              <a:rPr lang="en-US" sz="1400"/>
              <a:t>Objectives</a:t>
            </a:r>
            <a:endParaRPr sz="1400"/>
          </a:p>
          <a:p>
            <a:pPr indent="-317500" lvl="0" marL="457200" rtl="0" algn="l">
              <a:lnSpc>
                <a:spcPct val="100000"/>
              </a:lnSpc>
              <a:spcBef>
                <a:spcPts val="0"/>
              </a:spcBef>
              <a:spcAft>
                <a:spcPts val="0"/>
              </a:spcAft>
              <a:buSzPts val="1400"/>
              <a:buChar char="●"/>
            </a:pPr>
            <a:r>
              <a:rPr lang="en-US" sz="1400"/>
              <a:t>Business impact analysis</a:t>
            </a:r>
            <a:endParaRPr sz="1400"/>
          </a:p>
          <a:p>
            <a:pPr indent="-317500" lvl="0" marL="457200" rtl="0" algn="l">
              <a:lnSpc>
                <a:spcPct val="100000"/>
              </a:lnSpc>
              <a:spcBef>
                <a:spcPts val="0"/>
              </a:spcBef>
              <a:spcAft>
                <a:spcPts val="0"/>
              </a:spcAft>
              <a:buSzPts val="1400"/>
              <a:buChar char="●"/>
            </a:pPr>
            <a:r>
              <a:rPr lang="en-US" sz="1400"/>
              <a:t>Risk analysis</a:t>
            </a:r>
            <a:endParaRPr sz="1400"/>
          </a:p>
          <a:p>
            <a:pPr indent="-317500" lvl="0" marL="457200" rtl="0" algn="l">
              <a:lnSpc>
                <a:spcPct val="100000"/>
              </a:lnSpc>
              <a:spcBef>
                <a:spcPts val="0"/>
              </a:spcBef>
              <a:spcAft>
                <a:spcPts val="0"/>
              </a:spcAft>
              <a:buSzPts val="1400"/>
              <a:buChar char="●"/>
            </a:pPr>
            <a:r>
              <a:rPr lang="en-US" sz="1400"/>
              <a:t>DR strategy</a:t>
            </a:r>
            <a:endParaRPr sz="1400"/>
          </a:p>
          <a:p>
            <a:pPr indent="-317500" lvl="0" marL="457200" rtl="0" algn="l">
              <a:lnSpc>
                <a:spcPct val="100000"/>
              </a:lnSpc>
              <a:spcBef>
                <a:spcPts val="0"/>
              </a:spcBef>
              <a:spcAft>
                <a:spcPts val="0"/>
              </a:spcAft>
              <a:buSzPts val="1400"/>
              <a:buChar char="●"/>
            </a:pPr>
            <a:r>
              <a:rPr lang="en-US" sz="1400"/>
              <a:t>DR plan</a:t>
            </a:r>
            <a:endParaRPr sz="1400"/>
          </a:p>
          <a:p>
            <a:pPr indent="-317500" lvl="0" marL="457200" rtl="0" algn="l">
              <a:lnSpc>
                <a:spcPct val="100000"/>
              </a:lnSpc>
              <a:spcBef>
                <a:spcPts val="0"/>
              </a:spcBef>
              <a:spcAft>
                <a:spcPts val="0"/>
              </a:spcAft>
              <a:buSzPts val="1400"/>
              <a:buChar char="●"/>
            </a:pPr>
            <a:r>
              <a:rPr lang="en-US" sz="1400"/>
              <a:t>DR testing</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3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30" name="Google Shape;330;p3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DR Plan</a:t>
            </a:r>
            <a:endParaRPr/>
          </a:p>
        </p:txBody>
      </p:sp>
      <p:sp>
        <p:nvSpPr>
          <p:cNvPr id="331" name="Google Shape;331;p38"/>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The Disaster Recovery (DR) plan is a document that defines the KOKO systems DR recovery process and procedures required to return the company operations to normal after a disaster event. The template is attached in the link below:</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 </a:t>
            </a:r>
            <a:r>
              <a:rPr lang="en-US" sz="1600" u="sng">
                <a:solidFill>
                  <a:schemeClr val="hlink"/>
                </a:solidFill>
                <a:hlinkClick r:id="rId4"/>
              </a:rPr>
              <a:t>SYSTEMS DR PLAN</a:t>
            </a:r>
            <a:r>
              <a:rPr lang="en-US" sz="1600"/>
              <a:t> ]</a:t>
            </a:r>
            <a:endParaRPr sz="1600"/>
          </a:p>
          <a:p>
            <a:pPr indent="0" lvl="0" marL="0" rtl="0" algn="l">
              <a:spcBef>
                <a:spcPts val="0"/>
              </a:spcBef>
              <a:spcAft>
                <a:spcPts val="0"/>
              </a:spcAft>
              <a:buNone/>
            </a:pPr>
            <a:r>
              <a:t/>
            </a:r>
            <a:endParaRPr sz="1600"/>
          </a:p>
        </p:txBody>
      </p:sp>
      <p:sp>
        <p:nvSpPr>
          <p:cNvPr id="332" name="Google Shape;332;p3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3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38" name="Google Shape;338;p39"/>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Summary of KOKO Systems By Criticality</a:t>
            </a:r>
            <a:endParaRPr/>
          </a:p>
        </p:txBody>
      </p:sp>
      <p:sp>
        <p:nvSpPr>
          <p:cNvPr id="339" name="Google Shape;339;p39"/>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Coming soon...</a:t>
            </a:r>
            <a:endParaRPr sz="1600"/>
          </a:p>
        </p:txBody>
      </p:sp>
      <p:sp>
        <p:nvSpPr>
          <p:cNvPr id="340" name="Google Shape;340;p3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4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46" name="Google Shape;346;p4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DR Policy</a:t>
            </a:r>
            <a:endParaRPr/>
          </a:p>
        </p:txBody>
      </p:sp>
      <p:sp>
        <p:nvSpPr>
          <p:cNvPr id="347" name="Google Shape;347;p40"/>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Coming soon...</a:t>
            </a:r>
            <a:endParaRPr sz="1600"/>
          </a:p>
        </p:txBody>
      </p:sp>
      <p:sp>
        <p:nvSpPr>
          <p:cNvPr id="348" name="Google Shape;348;p4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4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54" name="Google Shape;354;p4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DR Strategy</a:t>
            </a:r>
            <a:endParaRPr/>
          </a:p>
        </p:txBody>
      </p:sp>
      <p:sp>
        <p:nvSpPr>
          <p:cNvPr id="355" name="Google Shape;355;p41"/>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Coming soon...</a:t>
            </a:r>
            <a:endParaRPr sz="1600"/>
          </a:p>
        </p:txBody>
      </p:sp>
      <p:sp>
        <p:nvSpPr>
          <p:cNvPr id="356" name="Google Shape;356;p4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4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62" name="Google Shape;362;p4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DR Plan</a:t>
            </a:r>
            <a:endParaRPr/>
          </a:p>
        </p:txBody>
      </p:sp>
      <p:sp>
        <p:nvSpPr>
          <p:cNvPr id="363" name="Google Shape;363;p42"/>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Coming soon...</a:t>
            </a:r>
            <a:endParaRPr sz="1600"/>
          </a:p>
        </p:txBody>
      </p:sp>
      <p:sp>
        <p:nvSpPr>
          <p:cNvPr id="364" name="Google Shape;364;p4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3"/>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u="sng">
                <a:solidFill>
                  <a:schemeClr val="hlink"/>
                </a:solidFill>
                <a:hlinkClick r:id="rId3"/>
              </a:rPr>
              <a:t>k.nyawallow@kokonetworks.com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7" name="Google Shape;177;p2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Introduction</a:t>
            </a:r>
            <a:endParaRPr/>
          </a:p>
        </p:txBody>
      </p:sp>
      <p:sp>
        <p:nvSpPr>
          <p:cNvPr id="178" name="Google Shape;178;p21"/>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1100"/>
              <a:buFont typeface="Arial"/>
              <a:buNone/>
            </a:pPr>
            <a:r>
              <a:rPr lang="en-US" sz="1600"/>
              <a:t>Currently KOKO Networks has no defined and documented approach for Disaster Recovery. This should define how the company will respond to a ‘disaster’ affecting its software and/or hardware systems and technology.</a:t>
            </a:r>
            <a:endParaRPr sz="1600"/>
          </a:p>
          <a:p>
            <a:pPr indent="0" lvl="0" marL="0" rtl="0" algn="l">
              <a:lnSpc>
                <a:spcPct val="120000"/>
              </a:lnSpc>
              <a:spcBef>
                <a:spcPts val="0"/>
              </a:spcBef>
              <a:spcAft>
                <a:spcPts val="0"/>
              </a:spcAft>
              <a:buClr>
                <a:schemeClr val="dk1"/>
              </a:buClr>
              <a:buSzPts val="1100"/>
              <a:buFont typeface="Arial"/>
              <a:buNone/>
            </a:pPr>
            <a:r>
              <a:t/>
            </a:r>
            <a:endParaRPr sz="1600"/>
          </a:p>
          <a:p>
            <a:pPr indent="0" lvl="0" marL="0" rtl="0" algn="l">
              <a:lnSpc>
                <a:spcPct val="120000"/>
              </a:lnSpc>
              <a:spcBef>
                <a:spcPts val="0"/>
              </a:spcBef>
              <a:spcAft>
                <a:spcPts val="0"/>
              </a:spcAft>
              <a:buClr>
                <a:schemeClr val="dk1"/>
              </a:buClr>
              <a:buSzPts val="1100"/>
              <a:buFont typeface="Arial"/>
              <a:buNone/>
            </a:pPr>
            <a:r>
              <a:rPr lang="en-US" sz="1600"/>
              <a:t>The operation of the business relies on a number of ‘off-the-shelf’, custom-built, and SaaS software packages - some of which are more critical than others. This landscape of technologies and systems evolved organically and subsequently the role and criticality of each piece of software or hardware may not be formally defined.</a:t>
            </a:r>
            <a:endParaRPr sz="1600"/>
          </a:p>
          <a:p>
            <a:pPr indent="0" lvl="0" marL="0" rtl="0" algn="l">
              <a:lnSpc>
                <a:spcPct val="120000"/>
              </a:lnSpc>
              <a:spcBef>
                <a:spcPts val="0"/>
              </a:spcBef>
              <a:spcAft>
                <a:spcPts val="0"/>
              </a:spcAft>
              <a:buClr>
                <a:schemeClr val="dk1"/>
              </a:buClr>
              <a:buSzPts val="1100"/>
              <a:buFont typeface="Arial"/>
              <a:buNone/>
            </a:pPr>
            <a:r>
              <a:t/>
            </a:r>
            <a:endParaRPr sz="1600"/>
          </a:p>
          <a:p>
            <a:pPr indent="0" lvl="0" marL="0" rtl="0" algn="l">
              <a:lnSpc>
                <a:spcPct val="120000"/>
              </a:lnSpc>
              <a:spcBef>
                <a:spcPts val="0"/>
              </a:spcBef>
              <a:spcAft>
                <a:spcPts val="0"/>
              </a:spcAft>
              <a:buNone/>
            </a:pPr>
            <a:r>
              <a:rPr lang="en-US" sz="1600"/>
              <a:t>If Amazon experienced a protracted regional AWS outage (where a lot of KOKO’s systems are hosted) there would be a significant risk that key KOKO systems might not function, limiting our business’ ability to function (e.g. allow customers to top up their KOKO wallet, purchase fuel, produce and/or ship cookers, etc.). Similarly an outage by a SaaS provider (e.g. Google’s GSuite) could significantly harm KOKO.</a:t>
            </a:r>
            <a:endParaRPr sz="1600"/>
          </a:p>
        </p:txBody>
      </p:sp>
      <p:sp>
        <p:nvSpPr>
          <p:cNvPr id="179" name="Google Shape;179;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5" name="Google Shape;185;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Objectives</a:t>
            </a:r>
            <a:endParaRPr/>
          </a:p>
        </p:txBody>
      </p:sp>
      <p:sp>
        <p:nvSpPr>
          <p:cNvPr id="186" name="Google Shape;186;p22"/>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The principal objective of the disaster recovery project is to develop, test and document a well-structured and easily understood plan which will help the company recover as quickly and effectively as possible from an unforeseen disaster or emergency which interrupts information systems and business operations. </a:t>
            </a:r>
            <a:endParaRPr sz="1600"/>
          </a:p>
          <a:p>
            <a:pPr indent="0" lvl="0" marL="0" rtl="0" algn="l">
              <a:spcBef>
                <a:spcPts val="0"/>
              </a:spcBef>
              <a:spcAft>
                <a:spcPts val="0"/>
              </a:spcAft>
              <a:buNone/>
            </a:pPr>
            <a:r>
              <a:t/>
            </a:r>
            <a:endParaRPr sz="1600"/>
          </a:p>
          <a:p>
            <a:pPr indent="0" lvl="0" marL="0" rtl="0" algn="l">
              <a:spcBef>
                <a:spcPts val="0"/>
              </a:spcBef>
              <a:spcAft>
                <a:spcPts val="0"/>
              </a:spcAft>
              <a:buClr>
                <a:schemeClr val="dk1"/>
              </a:buClr>
              <a:buSzPts val="1100"/>
              <a:buFont typeface="Arial"/>
              <a:buNone/>
            </a:pPr>
            <a:r>
              <a:rPr lang="en-US" sz="1600"/>
              <a:t>Additional objectives include the following:</a:t>
            </a:r>
            <a:endParaRPr sz="1600"/>
          </a:p>
          <a:p>
            <a:pPr indent="0" lvl="0" marL="0" rtl="0" algn="l">
              <a:spcBef>
                <a:spcPts val="0"/>
              </a:spcBef>
              <a:spcAft>
                <a:spcPts val="0"/>
              </a:spcAft>
              <a:buClr>
                <a:schemeClr val="dk1"/>
              </a:buClr>
              <a:buSzPts val="1100"/>
              <a:buFont typeface="Arial"/>
              <a:buNone/>
            </a:pPr>
            <a:r>
              <a:t/>
            </a:r>
            <a:endParaRPr sz="1600"/>
          </a:p>
          <a:p>
            <a:pPr indent="-330200" lvl="0" marL="457200" rtl="0" algn="l">
              <a:spcBef>
                <a:spcPts val="0"/>
              </a:spcBef>
              <a:spcAft>
                <a:spcPts val="0"/>
              </a:spcAft>
              <a:buSzPts val="1600"/>
              <a:buChar char="●"/>
            </a:pPr>
            <a:r>
              <a:rPr lang="en-US" sz="1600"/>
              <a:t>The need to ensure that relevant employees fully understand their duties in implementing such a plan</a:t>
            </a:r>
            <a:endParaRPr sz="1600"/>
          </a:p>
          <a:p>
            <a:pPr indent="-330200" lvl="0" marL="457200" rtl="0" algn="l">
              <a:spcBef>
                <a:spcPts val="0"/>
              </a:spcBef>
              <a:spcAft>
                <a:spcPts val="0"/>
              </a:spcAft>
              <a:buSzPts val="1600"/>
              <a:buChar char="●"/>
            </a:pPr>
            <a:r>
              <a:rPr lang="en-US" sz="1600"/>
              <a:t>The need to ensure that operational policies are adhered to within all planned activities</a:t>
            </a:r>
            <a:endParaRPr sz="1600"/>
          </a:p>
          <a:p>
            <a:pPr indent="-330200" lvl="0" marL="457200" rtl="0" algn="l">
              <a:spcBef>
                <a:spcPts val="0"/>
              </a:spcBef>
              <a:spcAft>
                <a:spcPts val="0"/>
              </a:spcAft>
              <a:buSzPts val="1600"/>
              <a:buChar char="●"/>
            </a:pPr>
            <a:r>
              <a:rPr lang="en-US" sz="1600"/>
              <a:t>The need to ensure that proposed contingency arrangements are cost-effective</a:t>
            </a:r>
            <a:endParaRPr sz="1600"/>
          </a:p>
          <a:p>
            <a:pPr indent="-330200" lvl="0" marL="457200" rtl="0" algn="l">
              <a:spcBef>
                <a:spcPts val="0"/>
              </a:spcBef>
              <a:spcAft>
                <a:spcPts val="0"/>
              </a:spcAft>
              <a:buSzPts val="1600"/>
              <a:buChar char="●"/>
            </a:pPr>
            <a:r>
              <a:rPr lang="en-US" sz="1600"/>
              <a:t>Disaster recovery capabilities as applicable to key customers, vendors and others</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None/>
            </a:pPr>
            <a:r>
              <a:t/>
            </a:r>
            <a:endParaRPr sz="1600"/>
          </a:p>
        </p:txBody>
      </p:sp>
      <p:sp>
        <p:nvSpPr>
          <p:cNvPr id="187" name="Google Shape;187;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3" name="Google Shape;193;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Business Continuity &amp; Disaster Recovery (BCDR)</a:t>
            </a:r>
            <a:endParaRPr/>
          </a:p>
        </p:txBody>
      </p:sp>
      <p:sp>
        <p:nvSpPr>
          <p:cNvPr id="194" name="Google Shape;194;p23"/>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Business continuity (BC) and disaster recovery (D</a:t>
            </a:r>
            <a:r>
              <a:rPr lang="en-US" sz="1600"/>
              <a:t>R)</a:t>
            </a:r>
            <a:r>
              <a:rPr lang="en-US" sz="1600"/>
              <a:t> are closely related practices that support an organization's ability to remain operational after an adverse event e.g. natural disasters, cyberattacks </a:t>
            </a:r>
            <a:r>
              <a:rPr lang="en-US" sz="1600"/>
              <a:t>or other malady can cause financial losses, damage the corporate brand and, and even close a business permanently.</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The role of DR is to minimize the effects of outages and disruptions on business operations. DR practices enable an organization to get back on its feet after problems occur, reduce the risk of data loss and reputational harm, and improve operations while decreasing the chance of emergencies.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DR is an established function in many IT departments with respect to individual systems. However, BCDR is broader than IT, encompassing a range of considerations , including crisis management, employee safety etc. </a:t>
            </a:r>
            <a:r>
              <a:rPr b="1" lang="en-US" sz="1600"/>
              <a:t>BC is therefore not in scope for this project.</a:t>
            </a:r>
            <a:endParaRPr b="1" sz="1600"/>
          </a:p>
          <a:p>
            <a:pPr indent="0" lvl="0" marL="0" rtl="0" algn="l">
              <a:spcBef>
                <a:spcPts val="0"/>
              </a:spcBef>
              <a:spcAft>
                <a:spcPts val="0"/>
              </a:spcAft>
              <a:buNone/>
            </a:pPr>
            <a:r>
              <a:t/>
            </a:r>
            <a:endParaRPr sz="1600"/>
          </a:p>
          <a:p>
            <a:pPr indent="0" lvl="0" marL="0" rtl="0" algn="l">
              <a:spcBef>
                <a:spcPts val="0"/>
              </a:spcBef>
              <a:spcAft>
                <a:spcPts val="0"/>
              </a:spcAft>
              <a:buClr>
                <a:schemeClr val="dk1"/>
              </a:buClr>
              <a:buSzPts val="1100"/>
              <a:buFont typeface="Arial"/>
              <a:buNone/>
            </a:pPr>
            <a:r>
              <a:rPr lang="en-US" sz="1600"/>
              <a:t>Developing a DR strategy involves conducting a business impact analysis (BIA) and risk analysis as well as developing DR plans, tests, exercises and training. Planning documents also help with resource management, providing information such as employee contact lists, emergency contact lists, vendor lists, instructions for performing tests, equipment lists, and technical diagrams of systems.</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None/>
            </a:pPr>
            <a:r>
              <a:t/>
            </a:r>
            <a:endParaRPr sz="1600"/>
          </a:p>
        </p:txBody>
      </p:sp>
      <p:sp>
        <p:nvSpPr>
          <p:cNvPr id="195" name="Google Shape;195;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1" name="Google Shape;201;p2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Business Continuity &amp; Disaster Recovery (BCDR)</a:t>
            </a:r>
            <a:endParaRPr/>
          </a:p>
        </p:txBody>
      </p:sp>
      <p:sp>
        <p:nvSpPr>
          <p:cNvPr id="202" name="Google Shape;202;p24"/>
          <p:cNvSpPr txBox="1"/>
          <p:nvPr>
            <p:ph idx="1" type="subTitle"/>
          </p:nvPr>
        </p:nvSpPr>
        <p:spPr>
          <a:xfrm>
            <a:off x="458725" y="1332470"/>
            <a:ext cx="11274600" cy="375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Business continuity (BC) and disaster recovery (DR) </a:t>
            </a:r>
            <a:r>
              <a:rPr lang="en-US" sz="1600"/>
              <a:t>system</a:t>
            </a:r>
            <a:r>
              <a:rPr lang="en-US" sz="1600"/>
              <a: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203" name="Google Shape;203;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04" name="Google Shape;204;p24"/>
          <p:cNvPicPr preferRelativeResize="0"/>
          <p:nvPr/>
        </p:nvPicPr>
        <p:blipFill rotWithShape="1">
          <a:blip r:embed="rId4">
            <a:alphaModFix/>
          </a:blip>
          <a:srcRect b="0" l="0" r="0" t="0"/>
          <a:stretch/>
        </p:blipFill>
        <p:spPr>
          <a:xfrm>
            <a:off x="3684762" y="1707475"/>
            <a:ext cx="4822526" cy="4549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10" name="Google Shape;210;p2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Business Continuity &amp; Disaster Recovery (BCDR)</a:t>
            </a:r>
            <a:endParaRPr/>
          </a:p>
        </p:txBody>
      </p:sp>
      <p:sp>
        <p:nvSpPr>
          <p:cNvPr id="211" name="Google Shape;211;p25"/>
          <p:cNvSpPr txBox="1"/>
          <p:nvPr>
            <p:ph idx="1" type="subTitle"/>
          </p:nvPr>
        </p:nvSpPr>
        <p:spPr>
          <a:xfrm>
            <a:off x="458725" y="1332475"/>
            <a:ext cx="11274600" cy="50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DR planning is composed of the following steps:</a:t>
            </a:r>
            <a:endParaRPr sz="1600"/>
          </a:p>
          <a:p>
            <a:pPr indent="-330200" lvl="0" marL="457200" rtl="0" algn="l">
              <a:spcBef>
                <a:spcPts val="0"/>
              </a:spcBef>
              <a:spcAft>
                <a:spcPts val="0"/>
              </a:spcAft>
              <a:buSzPts val="1600"/>
              <a:buAutoNum type="arabicPeriod"/>
            </a:pPr>
            <a:r>
              <a:rPr lang="en-US" sz="1600"/>
              <a:t>Risk assessment</a:t>
            </a:r>
            <a:endParaRPr sz="1600"/>
          </a:p>
          <a:p>
            <a:pPr indent="-330200" lvl="0" marL="457200" rtl="0" algn="l">
              <a:spcBef>
                <a:spcPts val="0"/>
              </a:spcBef>
              <a:spcAft>
                <a:spcPts val="0"/>
              </a:spcAft>
              <a:buSzPts val="1600"/>
              <a:buAutoNum type="arabicPeriod"/>
            </a:pPr>
            <a:r>
              <a:rPr lang="en-US" sz="1600"/>
              <a:t>Business impact analysis (BIA) - </a:t>
            </a:r>
            <a:endParaRPr sz="1600"/>
          </a:p>
          <a:p>
            <a:pPr indent="-330200" lvl="0" marL="457200" rtl="0" algn="l">
              <a:spcBef>
                <a:spcPts val="0"/>
              </a:spcBef>
              <a:spcAft>
                <a:spcPts val="0"/>
              </a:spcAft>
              <a:buSzPts val="1600"/>
              <a:buAutoNum type="arabicPeriod"/>
            </a:pPr>
            <a:r>
              <a:rPr lang="en-US" sz="1600"/>
              <a:t>DR strategy</a:t>
            </a:r>
            <a:endParaRPr sz="1600"/>
          </a:p>
          <a:p>
            <a:pPr indent="-330200" lvl="0" marL="457200" rtl="0" algn="l">
              <a:spcBef>
                <a:spcPts val="0"/>
              </a:spcBef>
              <a:spcAft>
                <a:spcPts val="0"/>
              </a:spcAft>
              <a:buSzPts val="1600"/>
              <a:buAutoNum type="arabicPeriod"/>
            </a:pPr>
            <a:r>
              <a:rPr lang="en-US" sz="1600"/>
              <a:t>DR plan</a:t>
            </a:r>
            <a:endParaRPr sz="1600"/>
          </a:p>
          <a:p>
            <a:pPr indent="-330200" lvl="0" marL="457200" rtl="0" algn="l">
              <a:spcBef>
                <a:spcPts val="0"/>
              </a:spcBef>
              <a:spcAft>
                <a:spcPts val="0"/>
              </a:spcAft>
              <a:buSzPts val="1600"/>
              <a:buAutoNum type="arabicPeriod"/>
            </a:pPr>
            <a:r>
              <a:rPr lang="en-US" sz="1600"/>
              <a:t>T</a:t>
            </a:r>
            <a:r>
              <a:rPr lang="en-US" sz="1600"/>
              <a:t>ests, exercises and training</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US" sz="1600"/>
              <a:t>Conducting a BIA can reveal any possible weaknesses, as well as the consequences of a disaster on various KOKO departments/user groups. The BIA report will inform KOKO of the most crucial functions and systems to prioritize in a business continuity plan.</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US" sz="1600"/>
              <a:t>A risk assessment identifies potential hazards to an organization, such as natural disasters, cyberattacks or technology failures. Risks can affect KOKO staff, KOKO customers, KOKO agents, KOKO operations and reputation. The assessment also details what or who a risk could harm, and the likeliness of the risks.</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US" sz="1600"/>
              <a:t>The BIA and risk assessment work hand in hand. The BIA provides details on potential effects to the possible disruptions outlined in the risk assessment. Both BIA and risk assessment will be crucial for developing a DR strategy/DR plan.</a:t>
            </a:r>
            <a:endParaRPr sz="1600"/>
          </a:p>
          <a:p>
            <a:pPr indent="0" lvl="0" marL="0" rtl="0" algn="l">
              <a:spcBef>
                <a:spcPts val="0"/>
              </a:spcBef>
              <a:spcAft>
                <a:spcPts val="0"/>
              </a:spcAft>
              <a:buNone/>
            </a:pPr>
            <a:r>
              <a:t/>
            </a:r>
            <a:endParaRPr sz="1600"/>
          </a:p>
        </p:txBody>
      </p:sp>
      <p:sp>
        <p:nvSpPr>
          <p:cNvPr id="212" name="Google Shape;212;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2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18" name="Google Shape;218;p2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DR Approach</a:t>
            </a:r>
            <a:endParaRPr/>
          </a:p>
        </p:txBody>
      </p:sp>
      <p:sp>
        <p:nvSpPr>
          <p:cNvPr id="219" name="Google Shape;219;p26"/>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Developing the DR plan will start by creating the</a:t>
            </a:r>
            <a:r>
              <a:rPr lang="en-US" sz="1600"/>
              <a:t> DR policy. This is the foundation for the process and will cover the scope of the DR management system, staff responsible for it, and the activities performed. The policy will also establish a common set of metrics, such as key performance indicators and key risk indicators.</a:t>
            </a:r>
            <a:endParaRPr sz="1600"/>
          </a:p>
          <a:p>
            <a:pPr indent="0" lvl="0" marL="0" rtl="0" algn="l">
              <a:spcBef>
                <a:spcPts val="0"/>
              </a:spcBef>
              <a:spcAft>
                <a:spcPts val="0"/>
              </a:spcAft>
              <a:buNone/>
            </a:pPr>
            <a:r>
              <a:t/>
            </a:r>
            <a:endParaRPr sz="1600"/>
          </a:p>
          <a:p>
            <a:pPr indent="0" lvl="0" marL="0" rtl="0" algn="l">
              <a:spcBef>
                <a:spcPts val="0"/>
              </a:spcBef>
              <a:spcAft>
                <a:spcPts val="0"/>
              </a:spcAft>
              <a:buClr>
                <a:schemeClr val="dk1"/>
              </a:buClr>
              <a:buSzPts val="1100"/>
              <a:buFont typeface="Arial"/>
              <a:buNone/>
            </a:pPr>
            <a:r>
              <a:rPr lang="en-US" sz="1600"/>
              <a:t>The next step will be to perform a risk analysis and Business Impact Analysis (BIA). We will begin by identifying the most critical systems of KOKO Networks, and how quickly (RTOs) and to what extent they must be running after an incident (RPOs). After this, we’ll then write the step-by-step DR procedures, and finally, the documents will be tested, reviewed and updated subsequently.</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US" sz="1600"/>
              <a:t>In summary, the process of building the DR plan will involve the following activities:</a:t>
            </a:r>
            <a:endParaRPr sz="1600"/>
          </a:p>
          <a:p>
            <a:pPr indent="-330200" lvl="0" marL="457200" rtl="0" algn="l">
              <a:spcBef>
                <a:spcPts val="0"/>
              </a:spcBef>
              <a:spcAft>
                <a:spcPts val="0"/>
              </a:spcAft>
              <a:buSzPts val="1600"/>
              <a:buChar char="●"/>
            </a:pPr>
            <a:r>
              <a:rPr lang="en-US" sz="1600"/>
              <a:t>Risk identification</a:t>
            </a:r>
            <a:endParaRPr sz="1600"/>
          </a:p>
          <a:p>
            <a:pPr indent="-330200" lvl="0" marL="457200" rtl="0" algn="l">
              <a:spcBef>
                <a:spcPts val="0"/>
              </a:spcBef>
              <a:spcAft>
                <a:spcPts val="0"/>
              </a:spcAft>
              <a:buSzPts val="1600"/>
              <a:buChar char="●"/>
            </a:pPr>
            <a:r>
              <a:rPr lang="en-US" sz="1600"/>
              <a:t>Infrastructure review</a:t>
            </a:r>
            <a:endParaRPr sz="1600"/>
          </a:p>
          <a:p>
            <a:pPr indent="-330200" lvl="0" marL="457200" rtl="0" algn="l">
              <a:spcBef>
                <a:spcPts val="0"/>
              </a:spcBef>
              <a:spcAft>
                <a:spcPts val="0"/>
              </a:spcAft>
              <a:buSzPts val="1600"/>
              <a:buChar char="●"/>
            </a:pPr>
            <a:r>
              <a:rPr lang="en-US" sz="1600"/>
              <a:t>Business impact analysis</a:t>
            </a:r>
            <a:endParaRPr sz="1600"/>
          </a:p>
          <a:p>
            <a:pPr indent="-330200" lvl="0" marL="457200" rtl="0" algn="l">
              <a:spcBef>
                <a:spcPts val="0"/>
              </a:spcBef>
              <a:spcAft>
                <a:spcPts val="0"/>
              </a:spcAft>
              <a:buSzPts val="1600"/>
              <a:buChar char="●"/>
            </a:pPr>
            <a:r>
              <a:rPr lang="en-US" sz="1600"/>
              <a:t>Plan design</a:t>
            </a:r>
            <a:endParaRPr sz="1600"/>
          </a:p>
          <a:p>
            <a:pPr indent="-330200" lvl="0" marL="457200" rtl="0" algn="l">
              <a:spcBef>
                <a:spcPts val="0"/>
              </a:spcBef>
              <a:spcAft>
                <a:spcPts val="0"/>
              </a:spcAft>
              <a:buSzPts val="1600"/>
              <a:buChar char="●"/>
            </a:pPr>
            <a:r>
              <a:rPr lang="en-US" sz="1600"/>
              <a:t>Plan implementation</a:t>
            </a:r>
            <a:endParaRPr sz="1600"/>
          </a:p>
          <a:p>
            <a:pPr indent="-330200" lvl="0" marL="457200" rtl="0" algn="l">
              <a:spcBef>
                <a:spcPts val="0"/>
              </a:spcBef>
              <a:spcAft>
                <a:spcPts val="0"/>
              </a:spcAft>
              <a:buSzPts val="1600"/>
              <a:buChar char="●"/>
            </a:pPr>
            <a:r>
              <a:rPr lang="en-US" sz="1600"/>
              <a:t>Testing</a:t>
            </a:r>
            <a:endParaRPr sz="1600"/>
          </a:p>
          <a:p>
            <a:pPr indent="0" lvl="0" marL="0" rtl="0" algn="l">
              <a:spcBef>
                <a:spcPts val="0"/>
              </a:spcBef>
              <a:spcAft>
                <a:spcPts val="0"/>
              </a:spcAft>
              <a:buNone/>
            </a:pPr>
            <a:r>
              <a:t/>
            </a:r>
            <a:endParaRPr sz="1600"/>
          </a:p>
        </p:txBody>
      </p:sp>
      <p:sp>
        <p:nvSpPr>
          <p:cNvPr id="220" name="Google Shape;220;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26" name="Google Shape;226;p2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Risk Assessment</a:t>
            </a:r>
            <a:endParaRPr/>
          </a:p>
        </p:txBody>
      </p:sp>
      <p:sp>
        <p:nvSpPr>
          <p:cNvPr id="227" name="Google Shape;227;p27"/>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Risk analysis is the </a:t>
            </a:r>
            <a:r>
              <a:rPr lang="en-US" sz="1600"/>
              <a:t>system</a:t>
            </a:r>
            <a:r>
              <a:rPr lang="en-US" sz="1600"/>
              <a:t> of identifying and analyzing potential issues that could negatively impact key business operations. This process is done in order to help organizations avoid or mitigate those risks.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Performing a risk analysis for KOKO Networks will include considering the possibility of adverse events caused by </a:t>
            </a:r>
            <a:r>
              <a:rPr lang="en-US" sz="1600"/>
              <a:t>issues </a:t>
            </a:r>
            <a:r>
              <a:rPr lang="en-US" sz="1600"/>
              <a:t>like server downtimes, network problems, service outages etc.</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An important part of risk analysis is identifying the potential for harm from these events, as well as the likelihood that they will occur.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The purpose for conducting a risk analysis on KOKO systems is to help plan responses for technology or equipment failure or loss from adverse events, both natural and human-caused.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The risk assessment results will be used to inform the Business Impact Analysis (BIA).</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228" name="Google Shape;228;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